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docx" ContentType="application/vnd.openxmlformats-officedocument.wordprocessingml.documen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7" r:id="rId2"/>
  </p:sldIdLst>
  <p:sldSz cx="32399288" cy="43200638"/>
  <p:notesSz cx="6858000" cy="9144000"/>
  <p:defaultTextStyle>
    <a:defPPr>
      <a:defRPr lang="zh-CN"/>
    </a:defPPr>
    <a:lvl1pPr marL="0" algn="l" defTabSz="3628796" rtl="0" eaLnBrk="1" latinLnBrk="0" hangingPunct="1">
      <a:defRPr sz="7143" kern="1200">
        <a:solidFill>
          <a:schemeClr val="tx1"/>
        </a:solidFill>
        <a:latin typeface="+mn-lt"/>
        <a:ea typeface="+mn-ea"/>
        <a:cs typeface="+mn-cs"/>
      </a:defRPr>
    </a:lvl1pPr>
    <a:lvl2pPr marL="1814398" algn="l" defTabSz="3628796" rtl="0" eaLnBrk="1" latinLnBrk="0" hangingPunct="1">
      <a:defRPr sz="7143" kern="1200">
        <a:solidFill>
          <a:schemeClr val="tx1"/>
        </a:solidFill>
        <a:latin typeface="+mn-lt"/>
        <a:ea typeface="+mn-ea"/>
        <a:cs typeface="+mn-cs"/>
      </a:defRPr>
    </a:lvl2pPr>
    <a:lvl3pPr marL="3628796" algn="l" defTabSz="3628796" rtl="0" eaLnBrk="1" latinLnBrk="0" hangingPunct="1">
      <a:defRPr sz="7143" kern="1200">
        <a:solidFill>
          <a:schemeClr val="tx1"/>
        </a:solidFill>
        <a:latin typeface="+mn-lt"/>
        <a:ea typeface="+mn-ea"/>
        <a:cs typeface="+mn-cs"/>
      </a:defRPr>
    </a:lvl3pPr>
    <a:lvl4pPr marL="5443195" algn="l" defTabSz="3628796" rtl="0" eaLnBrk="1" latinLnBrk="0" hangingPunct="1">
      <a:defRPr sz="7143" kern="1200">
        <a:solidFill>
          <a:schemeClr val="tx1"/>
        </a:solidFill>
        <a:latin typeface="+mn-lt"/>
        <a:ea typeface="+mn-ea"/>
        <a:cs typeface="+mn-cs"/>
      </a:defRPr>
    </a:lvl4pPr>
    <a:lvl5pPr marL="7257593" algn="l" defTabSz="3628796" rtl="0" eaLnBrk="1" latinLnBrk="0" hangingPunct="1">
      <a:defRPr sz="7143" kern="1200">
        <a:solidFill>
          <a:schemeClr val="tx1"/>
        </a:solidFill>
        <a:latin typeface="+mn-lt"/>
        <a:ea typeface="+mn-ea"/>
        <a:cs typeface="+mn-cs"/>
      </a:defRPr>
    </a:lvl5pPr>
    <a:lvl6pPr marL="9071991" algn="l" defTabSz="3628796" rtl="0" eaLnBrk="1" latinLnBrk="0" hangingPunct="1">
      <a:defRPr sz="7143" kern="1200">
        <a:solidFill>
          <a:schemeClr val="tx1"/>
        </a:solidFill>
        <a:latin typeface="+mn-lt"/>
        <a:ea typeface="+mn-ea"/>
        <a:cs typeface="+mn-cs"/>
      </a:defRPr>
    </a:lvl6pPr>
    <a:lvl7pPr marL="10886389" algn="l" defTabSz="3628796" rtl="0" eaLnBrk="1" latinLnBrk="0" hangingPunct="1">
      <a:defRPr sz="7143" kern="1200">
        <a:solidFill>
          <a:schemeClr val="tx1"/>
        </a:solidFill>
        <a:latin typeface="+mn-lt"/>
        <a:ea typeface="+mn-ea"/>
        <a:cs typeface="+mn-cs"/>
      </a:defRPr>
    </a:lvl7pPr>
    <a:lvl8pPr marL="12700787" algn="l" defTabSz="3628796" rtl="0" eaLnBrk="1" latinLnBrk="0" hangingPunct="1">
      <a:defRPr sz="7143" kern="1200">
        <a:solidFill>
          <a:schemeClr val="tx1"/>
        </a:solidFill>
        <a:latin typeface="+mn-lt"/>
        <a:ea typeface="+mn-ea"/>
        <a:cs typeface="+mn-cs"/>
      </a:defRPr>
    </a:lvl8pPr>
    <a:lvl9pPr marL="14515186" algn="l" defTabSz="3628796" rtl="0" eaLnBrk="1" latinLnBrk="0" hangingPunct="1">
      <a:defRPr sz="7143"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78"/>
    <p:restoredTop sz="94605"/>
  </p:normalViewPr>
  <p:slideViewPr>
    <p:cSldViewPr snapToGrid="0" snapToObjects="1">
      <p:cViewPr>
        <p:scale>
          <a:sx n="40" d="100"/>
          <a:sy n="40" d="100"/>
        </p:scale>
        <p:origin x="1944" y="-50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emf"/><Relationship Id="rId1" Type="http://schemas.openxmlformats.org/officeDocument/2006/relationships/image" Target="../media/image1.emf"/><Relationship Id="rId2" Type="http://schemas.openxmlformats.org/officeDocument/2006/relationships/image" Target="../media/image2.emf"/></Relationships>
</file>

<file path=ppt/media/image10.png>
</file>

<file path=ppt/media/image17.png>
</file>

<file path=ppt/media/image18.png>
</file>

<file path=ppt/media/image19.png>
</file>

<file path=ppt/media/image5.png>
</file>

<file path=ppt/media/image6.tiff>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429947" y="7070108"/>
            <a:ext cx="27539395" cy="15040222"/>
          </a:xfrm>
        </p:spPr>
        <p:txBody>
          <a:bodyPr anchor="b"/>
          <a:lstStyle>
            <a:lvl1pPr algn="ctr">
              <a:defRPr sz="21259"/>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4049911" y="22690338"/>
            <a:ext cx="24299466" cy="10430151"/>
          </a:xfrm>
        </p:spPr>
        <p:txBody>
          <a:bodyPr/>
          <a:lstStyle>
            <a:lvl1pPr marL="0" indent="0" algn="ctr">
              <a:buNone/>
              <a:defRPr sz="8504"/>
            </a:lvl1pPr>
            <a:lvl2pPr marL="1619951" indent="0" algn="ctr">
              <a:buNone/>
              <a:defRPr sz="7086"/>
            </a:lvl2pPr>
            <a:lvl3pPr marL="3239902" indent="0" algn="ctr">
              <a:buNone/>
              <a:defRPr sz="6378"/>
            </a:lvl3pPr>
            <a:lvl4pPr marL="4859853" indent="0" algn="ctr">
              <a:buNone/>
              <a:defRPr sz="5669"/>
            </a:lvl4pPr>
            <a:lvl5pPr marL="6479804" indent="0" algn="ctr">
              <a:buNone/>
              <a:defRPr sz="5669"/>
            </a:lvl5pPr>
            <a:lvl6pPr marL="8099755" indent="0" algn="ctr">
              <a:buNone/>
              <a:defRPr sz="5669"/>
            </a:lvl6pPr>
            <a:lvl7pPr marL="9719706" indent="0" algn="ctr">
              <a:buNone/>
              <a:defRPr sz="5669"/>
            </a:lvl7pPr>
            <a:lvl8pPr marL="11339657" indent="0" algn="ctr">
              <a:buNone/>
              <a:defRPr sz="5669"/>
            </a:lvl8pPr>
            <a:lvl9pPr marL="12959608" indent="0" algn="ctr">
              <a:buNone/>
              <a:defRPr sz="5669"/>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6A3D1E81-A5CD-7F49-8271-275AD58745F3}" type="datetimeFigureOut">
              <a:rPr kumimoji="1" lang="zh-CN" altLang="en-US" smtClean="0"/>
              <a:t>2018/10/16</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6DEFAEDD-A945-2046-B5FC-B942D93A1055}" type="slidenum">
              <a:rPr kumimoji="1" lang="zh-CN" altLang="en-US" smtClean="0"/>
              <a:t>‹#›</a:t>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6A3D1E81-A5CD-7F49-8271-275AD58745F3}" type="datetimeFigureOut">
              <a:rPr kumimoji="1" lang="zh-CN" altLang="en-US" smtClean="0"/>
              <a:t>2018/10/16</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6DEFAEDD-A945-2046-B5FC-B942D93A1055}" type="slidenum">
              <a:rPr kumimoji="1" lang="zh-CN" altLang="en-US" smtClean="0"/>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185742" y="2300034"/>
            <a:ext cx="6986096" cy="36610544"/>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2227453" y="2300034"/>
            <a:ext cx="20553298" cy="36610544"/>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6A3D1E81-A5CD-7F49-8271-275AD58745F3}" type="datetimeFigureOut">
              <a:rPr kumimoji="1" lang="zh-CN" altLang="en-US" smtClean="0"/>
              <a:t>2018/10/16</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6DEFAEDD-A945-2046-B5FC-B942D93A1055}" type="slidenum">
              <a:rPr kumimoji="1" lang="zh-CN" altLang="en-US" smtClean="0"/>
              <a:t>‹#›</a:t>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6A3D1E81-A5CD-7F49-8271-275AD58745F3}" type="datetimeFigureOut">
              <a:rPr kumimoji="1" lang="zh-CN" altLang="en-US" smtClean="0"/>
              <a:t>2018/10/16</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6DEFAEDD-A945-2046-B5FC-B942D93A1055}" type="slidenum">
              <a:rPr kumimoji="1" lang="zh-CN" altLang="en-US" smtClean="0"/>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210578" y="10770172"/>
            <a:ext cx="27944386" cy="17970262"/>
          </a:xfrm>
        </p:spPr>
        <p:txBody>
          <a:bodyPr anchor="b"/>
          <a:lstStyle>
            <a:lvl1pPr>
              <a:defRPr sz="21259"/>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210578" y="28910440"/>
            <a:ext cx="27944386" cy="9450136"/>
          </a:xfrm>
        </p:spPr>
        <p:txBody>
          <a:bodyPr/>
          <a:lstStyle>
            <a:lvl1pPr marL="0" indent="0">
              <a:buNone/>
              <a:defRPr sz="8504">
                <a:solidFill>
                  <a:schemeClr val="tx1"/>
                </a:solidFill>
              </a:defRPr>
            </a:lvl1pPr>
            <a:lvl2pPr marL="1619951" indent="0">
              <a:buNone/>
              <a:defRPr sz="7086">
                <a:solidFill>
                  <a:schemeClr val="tx1">
                    <a:tint val="75000"/>
                  </a:schemeClr>
                </a:solidFill>
              </a:defRPr>
            </a:lvl2pPr>
            <a:lvl3pPr marL="3239902" indent="0">
              <a:buNone/>
              <a:defRPr sz="6378">
                <a:solidFill>
                  <a:schemeClr val="tx1">
                    <a:tint val="75000"/>
                  </a:schemeClr>
                </a:solidFill>
              </a:defRPr>
            </a:lvl3pPr>
            <a:lvl4pPr marL="4859853" indent="0">
              <a:buNone/>
              <a:defRPr sz="5669">
                <a:solidFill>
                  <a:schemeClr val="tx1">
                    <a:tint val="75000"/>
                  </a:schemeClr>
                </a:solidFill>
              </a:defRPr>
            </a:lvl4pPr>
            <a:lvl5pPr marL="6479804" indent="0">
              <a:buNone/>
              <a:defRPr sz="5669">
                <a:solidFill>
                  <a:schemeClr val="tx1">
                    <a:tint val="75000"/>
                  </a:schemeClr>
                </a:solidFill>
              </a:defRPr>
            </a:lvl5pPr>
            <a:lvl6pPr marL="8099755" indent="0">
              <a:buNone/>
              <a:defRPr sz="5669">
                <a:solidFill>
                  <a:schemeClr val="tx1">
                    <a:tint val="75000"/>
                  </a:schemeClr>
                </a:solidFill>
              </a:defRPr>
            </a:lvl6pPr>
            <a:lvl7pPr marL="9719706" indent="0">
              <a:buNone/>
              <a:defRPr sz="5669">
                <a:solidFill>
                  <a:schemeClr val="tx1">
                    <a:tint val="75000"/>
                  </a:schemeClr>
                </a:solidFill>
              </a:defRPr>
            </a:lvl7pPr>
            <a:lvl8pPr marL="11339657" indent="0">
              <a:buNone/>
              <a:defRPr sz="5669">
                <a:solidFill>
                  <a:schemeClr val="tx1">
                    <a:tint val="75000"/>
                  </a:schemeClr>
                </a:solidFill>
              </a:defRPr>
            </a:lvl8pPr>
            <a:lvl9pPr marL="12959608" indent="0">
              <a:buNone/>
              <a:defRPr sz="5669">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6A3D1E81-A5CD-7F49-8271-275AD58745F3}" type="datetimeFigureOut">
              <a:rPr kumimoji="1" lang="zh-CN" altLang="en-US" smtClean="0"/>
              <a:t>2018/10/16</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6DEFAEDD-A945-2046-B5FC-B942D93A1055}" type="slidenum">
              <a:rPr kumimoji="1" lang="zh-CN" altLang="en-US" smtClean="0"/>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2227451" y="11500170"/>
            <a:ext cx="13769697" cy="2741040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16402140" y="11500170"/>
            <a:ext cx="13769697" cy="2741040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6A3D1E81-A5CD-7F49-8271-275AD58745F3}" type="datetimeFigureOut">
              <a:rPr kumimoji="1" lang="zh-CN" altLang="en-US" smtClean="0"/>
              <a:t>2018/10/16</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6DEFAEDD-A945-2046-B5FC-B942D93A1055}" type="slidenum">
              <a:rPr kumimoji="1" lang="zh-CN" altLang="en-US" smtClean="0"/>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2231671" y="2300044"/>
            <a:ext cx="27944386" cy="8350126"/>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231675" y="10590160"/>
            <a:ext cx="13706415"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zh-CN" altLang="en-US" smtClean="0"/>
              <a:t>单击此处编辑母版文本样式</a:t>
            </a:r>
          </a:p>
        </p:txBody>
      </p:sp>
      <p:sp>
        <p:nvSpPr>
          <p:cNvPr id="4" name="Content Placeholder 3"/>
          <p:cNvSpPr>
            <a:spLocks noGrp="1"/>
          </p:cNvSpPr>
          <p:nvPr>
            <p:ph sz="half" idx="2"/>
          </p:nvPr>
        </p:nvSpPr>
        <p:spPr>
          <a:xfrm>
            <a:off x="2231675" y="15780233"/>
            <a:ext cx="13706415" cy="23210346"/>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16402142" y="10590160"/>
            <a:ext cx="13773917"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zh-CN" altLang="en-US" smtClean="0"/>
              <a:t>单击此处编辑母版文本样式</a:t>
            </a:r>
          </a:p>
        </p:txBody>
      </p:sp>
      <p:sp>
        <p:nvSpPr>
          <p:cNvPr id="6" name="Content Placeholder 5"/>
          <p:cNvSpPr>
            <a:spLocks noGrp="1"/>
          </p:cNvSpPr>
          <p:nvPr>
            <p:ph sz="quarter" idx="4"/>
          </p:nvPr>
        </p:nvSpPr>
        <p:spPr>
          <a:xfrm>
            <a:off x="16402142" y="15780233"/>
            <a:ext cx="13773917" cy="23210346"/>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6A3D1E81-A5CD-7F49-8271-275AD58745F3}" type="datetimeFigureOut">
              <a:rPr kumimoji="1" lang="zh-CN" altLang="en-US" smtClean="0"/>
              <a:t>2018/10/16</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6DEFAEDD-A945-2046-B5FC-B942D93A1055}" type="slidenum">
              <a:rPr kumimoji="1" lang="zh-CN" altLang="en-US" smtClean="0"/>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6A3D1E81-A5CD-7F49-8271-275AD58745F3}" type="datetimeFigureOut">
              <a:rPr kumimoji="1" lang="zh-CN" altLang="en-US" smtClean="0"/>
              <a:t>2018/10/16</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6DEFAEDD-A945-2046-B5FC-B942D93A1055}" type="slidenum">
              <a:rPr kumimoji="1" lang="zh-CN" altLang="en-US" smtClean="0"/>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3D1E81-A5CD-7F49-8271-275AD58745F3}" type="datetimeFigureOut">
              <a:rPr kumimoji="1" lang="zh-CN" altLang="en-US" smtClean="0"/>
              <a:t>2018/10/16</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6DEFAEDD-A945-2046-B5FC-B942D93A1055}" type="slidenum">
              <a:rPr kumimoji="1" lang="zh-CN" altLang="en-US" smtClean="0"/>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zh-CN" altLang="en-US" smtClean="0"/>
              <a:t>单击此处编辑母版标题样式</a:t>
            </a:r>
            <a:endParaRPr lang="en-US" dirty="0"/>
          </a:p>
        </p:txBody>
      </p:sp>
      <p:sp>
        <p:nvSpPr>
          <p:cNvPr id="3" name="Content Placeholder 2"/>
          <p:cNvSpPr>
            <a:spLocks noGrp="1"/>
          </p:cNvSpPr>
          <p:nvPr>
            <p:ph idx="1"/>
          </p:nvPr>
        </p:nvSpPr>
        <p:spPr>
          <a:xfrm>
            <a:off x="13773917" y="6220102"/>
            <a:ext cx="16402140" cy="30700453"/>
          </a:xfrm>
        </p:spPr>
        <p:txBody>
          <a:bodyPr/>
          <a:lstStyle>
            <a:lvl1pPr>
              <a:defRPr sz="11338"/>
            </a:lvl1pPr>
            <a:lvl2pPr>
              <a:defRPr sz="9921"/>
            </a:lvl2pPr>
            <a:lvl3pPr>
              <a:defRPr sz="8504"/>
            </a:lvl3pPr>
            <a:lvl4pPr>
              <a:defRPr sz="7086"/>
            </a:lvl4pPr>
            <a:lvl5pPr>
              <a:defRPr sz="7086"/>
            </a:lvl5pPr>
            <a:lvl6pPr>
              <a:defRPr sz="7086"/>
            </a:lvl6pPr>
            <a:lvl7pPr>
              <a:defRPr sz="7086"/>
            </a:lvl7pPr>
            <a:lvl8pPr>
              <a:defRPr sz="7086"/>
            </a:lvl8pPr>
            <a:lvl9pPr>
              <a:defRPr sz="7086"/>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6A3D1E81-A5CD-7F49-8271-275AD58745F3}" type="datetimeFigureOut">
              <a:rPr kumimoji="1" lang="zh-CN" altLang="en-US" smtClean="0"/>
              <a:t>2018/10/16</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6DEFAEDD-A945-2046-B5FC-B942D93A1055}" type="slidenum">
              <a:rPr kumimoji="1" lang="zh-CN" altLang="en-US" smtClean="0"/>
              <a:t>‹#›</a:t>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3773917" y="6220102"/>
            <a:ext cx="16402140" cy="30700453"/>
          </a:xfrm>
        </p:spPr>
        <p:txBody>
          <a:bodyPr anchor="t"/>
          <a:lstStyle>
            <a:lvl1pPr marL="0" indent="0">
              <a:buNone/>
              <a:defRPr sz="11338"/>
            </a:lvl1pPr>
            <a:lvl2pPr marL="1619951" indent="0">
              <a:buNone/>
              <a:defRPr sz="9921"/>
            </a:lvl2pPr>
            <a:lvl3pPr marL="3239902" indent="0">
              <a:buNone/>
              <a:defRPr sz="8504"/>
            </a:lvl3pPr>
            <a:lvl4pPr marL="4859853" indent="0">
              <a:buNone/>
              <a:defRPr sz="7086"/>
            </a:lvl4pPr>
            <a:lvl5pPr marL="6479804" indent="0">
              <a:buNone/>
              <a:defRPr sz="7086"/>
            </a:lvl5pPr>
            <a:lvl6pPr marL="8099755" indent="0">
              <a:buNone/>
              <a:defRPr sz="7086"/>
            </a:lvl6pPr>
            <a:lvl7pPr marL="9719706" indent="0">
              <a:buNone/>
              <a:defRPr sz="7086"/>
            </a:lvl7pPr>
            <a:lvl8pPr marL="11339657" indent="0">
              <a:buNone/>
              <a:defRPr sz="7086"/>
            </a:lvl8pPr>
            <a:lvl9pPr marL="12959608" indent="0">
              <a:buNone/>
              <a:defRPr sz="7086"/>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6A3D1E81-A5CD-7F49-8271-275AD58745F3}" type="datetimeFigureOut">
              <a:rPr kumimoji="1" lang="zh-CN" altLang="en-US" smtClean="0"/>
              <a:t>2018/10/16</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6DEFAEDD-A945-2046-B5FC-B942D93A1055}" type="slidenum">
              <a:rPr kumimoji="1" lang="zh-CN" altLang="en-US" smtClean="0"/>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27451" y="2300044"/>
            <a:ext cx="27944386" cy="8350126"/>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227451" y="11500170"/>
            <a:ext cx="27944386" cy="2741040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2227451" y="40040601"/>
            <a:ext cx="7289840" cy="2300034"/>
          </a:xfrm>
          <a:prstGeom prst="rect">
            <a:avLst/>
          </a:prstGeom>
        </p:spPr>
        <p:txBody>
          <a:bodyPr vert="horz" lIns="91440" tIns="45720" rIns="91440" bIns="45720" rtlCol="0" anchor="ctr"/>
          <a:lstStyle>
            <a:lvl1pPr algn="l">
              <a:defRPr sz="4252">
                <a:solidFill>
                  <a:schemeClr val="tx1">
                    <a:tint val="75000"/>
                  </a:schemeClr>
                </a:solidFill>
              </a:defRPr>
            </a:lvl1pPr>
          </a:lstStyle>
          <a:p>
            <a:fld id="{6A3D1E81-A5CD-7F49-8271-275AD58745F3}" type="datetimeFigureOut">
              <a:rPr kumimoji="1" lang="zh-CN" altLang="en-US" smtClean="0"/>
              <a:t>2018/10/16</a:t>
            </a:fld>
            <a:endParaRPr kumimoji="1" lang="zh-CN" altLang="en-US"/>
          </a:p>
        </p:txBody>
      </p:sp>
      <p:sp>
        <p:nvSpPr>
          <p:cNvPr id="5" name="Footer Placeholder 4"/>
          <p:cNvSpPr>
            <a:spLocks noGrp="1"/>
          </p:cNvSpPr>
          <p:nvPr>
            <p:ph type="ftr" sz="quarter" idx="3"/>
          </p:nvPr>
        </p:nvSpPr>
        <p:spPr>
          <a:xfrm>
            <a:off x="10732264" y="40040601"/>
            <a:ext cx="10934760" cy="2300034"/>
          </a:xfrm>
          <a:prstGeom prst="rect">
            <a:avLst/>
          </a:prstGeom>
        </p:spPr>
        <p:txBody>
          <a:bodyPr vert="horz" lIns="91440" tIns="45720" rIns="91440" bIns="45720" rtlCol="0" anchor="ctr"/>
          <a:lstStyle>
            <a:lvl1pPr algn="ctr">
              <a:defRPr sz="4252">
                <a:solidFill>
                  <a:schemeClr val="tx1">
                    <a:tint val="75000"/>
                  </a:schemeClr>
                </a:solidFill>
              </a:defRPr>
            </a:lvl1pPr>
          </a:lstStyle>
          <a:p>
            <a:endParaRPr kumimoji="1" lang="zh-CN" altLang="en-US"/>
          </a:p>
        </p:txBody>
      </p:sp>
      <p:sp>
        <p:nvSpPr>
          <p:cNvPr id="6" name="Slide Number Placeholder 5"/>
          <p:cNvSpPr>
            <a:spLocks noGrp="1"/>
          </p:cNvSpPr>
          <p:nvPr>
            <p:ph type="sldNum" sz="quarter" idx="4"/>
          </p:nvPr>
        </p:nvSpPr>
        <p:spPr>
          <a:xfrm>
            <a:off x="22881997" y="40040601"/>
            <a:ext cx="7289840" cy="2300034"/>
          </a:xfrm>
          <a:prstGeom prst="rect">
            <a:avLst/>
          </a:prstGeom>
        </p:spPr>
        <p:txBody>
          <a:bodyPr vert="horz" lIns="91440" tIns="45720" rIns="91440" bIns="45720" rtlCol="0" anchor="ctr"/>
          <a:lstStyle>
            <a:lvl1pPr algn="r">
              <a:defRPr sz="4252">
                <a:solidFill>
                  <a:schemeClr val="tx1">
                    <a:tint val="75000"/>
                  </a:schemeClr>
                </a:solidFill>
              </a:defRPr>
            </a:lvl1pPr>
          </a:lstStyle>
          <a:p>
            <a:fld id="{6DEFAEDD-A945-2046-B5FC-B942D93A1055}" type="slidenum">
              <a:rPr kumimoji="1" lang="zh-CN" altLang="en-US" smtClean="0"/>
              <a:t>‹#›</a:t>
            </a:fld>
            <a:endParaRPr kumimoji="1" lang="zh-CN" altLang="en-US"/>
          </a:p>
        </p:txBody>
      </p:sp>
    </p:spTree>
    <p:extLst>
      <p:ext uri="{BB962C8B-B14F-4D97-AF65-F5344CB8AC3E}">
        <p14:creationId xmlns:p14="http://schemas.microsoft.com/office/powerpoint/2010/main" val="12089441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39902" rtl="0" eaLnBrk="1" latinLnBrk="0" hangingPunct="1">
        <a:lnSpc>
          <a:spcPct val="90000"/>
        </a:lnSpc>
        <a:spcBef>
          <a:spcPct val="0"/>
        </a:spcBef>
        <a:buNone/>
        <a:defRPr sz="15590" kern="1200">
          <a:solidFill>
            <a:schemeClr val="tx1"/>
          </a:solidFill>
          <a:latin typeface="+mj-lt"/>
          <a:ea typeface="+mj-ea"/>
          <a:cs typeface="+mj-cs"/>
        </a:defRPr>
      </a:lvl1pPr>
    </p:titleStyle>
    <p:bodyStyle>
      <a:lvl1pPr marL="809976" indent="-809976" algn="l" defTabSz="3239902" rtl="0" eaLnBrk="1" latinLnBrk="0" hangingPunct="1">
        <a:lnSpc>
          <a:spcPct val="90000"/>
        </a:lnSpc>
        <a:spcBef>
          <a:spcPts val="3543"/>
        </a:spcBef>
        <a:buFont typeface="Arial" panose="020B0604020202020204" pitchFamily="34" charset="0"/>
        <a:buChar char="•"/>
        <a:defRPr sz="9921" kern="1200">
          <a:solidFill>
            <a:schemeClr val="tx1"/>
          </a:solidFill>
          <a:latin typeface="+mn-lt"/>
          <a:ea typeface="+mn-ea"/>
          <a:cs typeface="+mn-cs"/>
        </a:defRPr>
      </a:lvl1pPr>
      <a:lvl2pPr marL="2429927" indent="-809976" algn="l" defTabSz="3239902" rtl="0" eaLnBrk="1" latinLnBrk="0" hangingPunct="1">
        <a:lnSpc>
          <a:spcPct val="90000"/>
        </a:lnSpc>
        <a:spcBef>
          <a:spcPts val="1772"/>
        </a:spcBef>
        <a:buFont typeface="Arial" panose="020B0604020202020204" pitchFamily="34" charset="0"/>
        <a:buChar char="•"/>
        <a:defRPr sz="8504" kern="1200">
          <a:solidFill>
            <a:schemeClr val="tx1"/>
          </a:solidFill>
          <a:latin typeface="+mn-lt"/>
          <a:ea typeface="+mn-ea"/>
          <a:cs typeface="+mn-cs"/>
        </a:defRPr>
      </a:lvl2pPr>
      <a:lvl3pPr marL="4049878" indent="-809976" algn="l" defTabSz="3239902" rtl="0" eaLnBrk="1" latinLnBrk="0" hangingPunct="1">
        <a:lnSpc>
          <a:spcPct val="90000"/>
        </a:lnSpc>
        <a:spcBef>
          <a:spcPts val="1772"/>
        </a:spcBef>
        <a:buFont typeface="Arial" panose="020B0604020202020204" pitchFamily="34" charset="0"/>
        <a:buChar char="•"/>
        <a:defRPr sz="7086" kern="1200">
          <a:solidFill>
            <a:schemeClr val="tx1"/>
          </a:solidFill>
          <a:latin typeface="+mn-lt"/>
          <a:ea typeface="+mn-ea"/>
          <a:cs typeface="+mn-cs"/>
        </a:defRPr>
      </a:lvl3pPr>
      <a:lvl4pPr marL="5669829"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4pPr>
      <a:lvl5pPr marL="7289780"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5pPr>
      <a:lvl6pPr marL="8909731"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6pPr>
      <a:lvl7pPr marL="10529682"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7pPr>
      <a:lvl8pPr marL="12149633"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8pPr>
      <a:lvl9pPr marL="13769584"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9pPr>
    </p:bodyStyle>
    <p:otherStyle>
      <a:defPPr>
        <a:defRPr lang="en-US"/>
      </a:defPPr>
      <a:lvl1pPr marL="0" algn="l" defTabSz="3239902" rtl="0" eaLnBrk="1" latinLnBrk="0" hangingPunct="1">
        <a:defRPr sz="6378" kern="1200">
          <a:solidFill>
            <a:schemeClr val="tx1"/>
          </a:solidFill>
          <a:latin typeface="+mn-lt"/>
          <a:ea typeface="+mn-ea"/>
          <a:cs typeface="+mn-cs"/>
        </a:defRPr>
      </a:lvl1pPr>
      <a:lvl2pPr marL="1619951" algn="l" defTabSz="3239902" rtl="0" eaLnBrk="1" latinLnBrk="0" hangingPunct="1">
        <a:defRPr sz="6378" kern="1200">
          <a:solidFill>
            <a:schemeClr val="tx1"/>
          </a:solidFill>
          <a:latin typeface="+mn-lt"/>
          <a:ea typeface="+mn-ea"/>
          <a:cs typeface="+mn-cs"/>
        </a:defRPr>
      </a:lvl2pPr>
      <a:lvl3pPr marL="3239902" algn="l" defTabSz="3239902" rtl="0" eaLnBrk="1" latinLnBrk="0" hangingPunct="1">
        <a:defRPr sz="6378" kern="1200">
          <a:solidFill>
            <a:schemeClr val="tx1"/>
          </a:solidFill>
          <a:latin typeface="+mn-lt"/>
          <a:ea typeface="+mn-ea"/>
          <a:cs typeface="+mn-cs"/>
        </a:defRPr>
      </a:lvl3pPr>
      <a:lvl4pPr marL="4859853" algn="l" defTabSz="3239902" rtl="0" eaLnBrk="1" latinLnBrk="0" hangingPunct="1">
        <a:defRPr sz="6378" kern="1200">
          <a:solidFill>
            <a:schemeClr val="tx1"/>
          </a:solidFill>
          <a:latin typeface="+mn-lt"/>
          <a:ea typeface="+mn-ea"/>
          <a:cs typeface="+mn-cs"/>
        </a:defRPr>
      </a:lvl4pPr>
      <a:lvl5pPr marL="6479804" algn="l" defTabSz="3239902" rtl="0" eaLnBrk="1" latinLnBrk="0" hangingPunct="1">
        <a:defRPr sz="6378" kern="1200">
          <a:solidFill>
            <a:schemeClr val="tx1"/>
          </a:solidFill>
          <a:latin typeface="+mn-lt"/>
          <a:ea typeface="+mn-ea"/>
          <a:cs typeface="+mn-cs"/>
        </a:defRPr>
      </a:lvl5pPr>
      <a:lvl6pPr marL="8099755" algn="l" defTabSz="3239902" rtl="0" eaLnBrk="1" latinLnBrk="0" hangingPunct="1">
        <a:defRPr sz="6378" kern="1200">
          <a:solidFill>
            <a:schemeClr val="tx1"/>
          </a:solidFill>
          <a:latin typeface="+mn-lt"/>
          <a:ea typeface="+mn-ea"/>
          <a:cs typeface="+mn-cs"/>
        </a:defRPr>
      </a:lvl6pPr>
      <a:lvl7pPr marL="9719706" algn="l" defTabSz="3239902" rtl="0" eaLnBrk="1" latinLnBrk="0" hangingPunct="1">
        <a:defRPr sz="6378" kern="1200">
          <a:solidFill>
            <a:schemeClr val="tx1"/>
          </a:solidFill>
          <a:latin typeface="+mn-lt"/>
          <a:ea typeface="+mn-ea"/>
          <a:cs typeface="+mn-cs"/>
        </a:defRPr>
      </a:lvl7pPr>
      <a:lvl8pPr marL="11339657" algn="l" defTabSz="3239902" rtl="0" eaLnBrk="1" latinLnBrk="0" hangingPunct="1">
        <a:defRPr sz="6378" kern="1200">
          <a:solidFill>
            <a:schemeClr val="tx1"/>
          </a:solidFill>
          <a:latin typeface="+mn-lt"/>
          <a:ea typeface="+mn-ea"/>
          <a:cs typeface="+mn-cs"/>
        </a:defRPr>
      </a:lvl8pPr>
      <a:lvl9pPr marL="12959608" algn="l" defTabSz="3239902" rtl="0" eaLnBrk="1" latinLnBrk="0" hangingPunct="1">
        <a:defRPr sz="637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2.emf"/><Relationship Id="rId20" Type="http://schemas.openxmlformats.org/officeDocument/2006/relationships/image" Target="../media/image13.emf"/><Relationship Id="rId21" Type="http://schemas.openxmlformats.org/officeDocument/2006/relationships/image" Target="../media/image17.png"/><Relationship Id="rId22" Type="http://schemas.openxmlformats.org/officeDocument/2006/relationships/package" Target="../embeddings/Microsoft_Word___4.docx"/><Relationship Id="rId23" Type="http://schemas.openxmlformats.org/officeDocument/2006/relationships/image" Target="../media/image4.emf"/><Relationship Id="rId24" Type="http://schemas.openxmlformats.org/officeDocument/2006/relationships/image" Target="../media/image18.png"/><Relationship Id="rId25" Type="http://schemas.openxmlformats.org/officeDocument/2006/relationships/image" Target="../media/image19.png"/><Relationship Id="rId10" Type="http://schemas.openxmlformats.org/officeDocument/2006/relationships/package" Target="../embeddings/Microsoft_Word___3.docx"/><Relationship Id="rId11" Type="http://schemas.openxmlformats.org/officeDocument/2006/relationships/image" Target="../media/image3.emf"/><Relationship Id="rId12" Type="http://schemas.openxmlformats.org/officeDocument/2006/relationships/image" Target="../media/image8.png"/><Relationship Id="rId13" Type="http://schemas.openxmlformats.org/officeDocument/2006/relationships/image" Target="../media/image7.emf"/><Relationship Id="rId14" Type="http://schemas.openxmlformats.org/officeDocument/2006/relationships/image" Target="../media/image8.emf"/><Relationship Id="rId15" Type="http://schemas.openxmlformats.org/officeDocument/2006/relationships/image" Target="../media/image9.emf"/><Relationship Id="rId16" Type="http://schemas.openxmlformats.org/officeDocument/2006/relationships/image" Target="../media/image10.png"/><Relationship Id="rId17" Type="http://schemas.openxmlformats.org/officeDocument/2006/relationships/image" Target="../media/image10.emf"/><Relationship Id="rId18" Type="http://schemas.openxmlformats.org/officeDocument/2006/relationships/image" Target="../media/image11.emf"/><Relationship Id="rId19" Type="http://schemas.openxmlformats.org/officeDocument/2006/relationships/image" Target="../media/image12.emf"/><Relationship Id="rId1" Type="http://schemas.openxmlformats.org/officeDocument/2006/relationships/vmlDrawing" Target="../drawings/vmlDrawing1.vml"/><Relationship Id="rId2" Type="http://schemas.openxmlformats.org/officeDocument/2006/relationships/slideLayout" Target="../slideLayouts/slideLayout7.xml"/><Relationship Id="rId3" Type="http://schemas.openxmlformats.org/officeDocument/2006/relationships/image" Target="../media/image5.png"/><Relationship Id="rId4" Type="http://schemas.openxmlformats.org/officeDocument/2006/relationships/image" Target="../media/image6.tiff"/><Relationship Id="rId5" Type="http://schemas.openxmlformats.org/officeDocument/2006/relationships/image" Target="../media/image7.png"/><Relationship Id="rId6" Type="http://schemas.openxmlformats.org/officeDocument/2006/relationships/package" Target="../embeddings/Microsoft_Word___1.docx"/><Relationship Id="rId7" Type="http://schemas.openxmlformats.org/officeDocument/2006/relationships/image" Target="../media/image1.emf"/><Relationship Id="rId8" Type="http://schemas.openxmlformats.org/officeDocument/2006/relationships/package" Target="../embeddings/Microsoft_Word___2.docx"/></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339" y="682847"/>
            <a:ext cx="4176903" cy="3839557"/>
          </a:xfrm>
          <a:prstGeom prst="rect">
            <a:avLst/>
          </a:prstGeom>
        </p:spPr>
      </p:pic>
      <p:sp>
        <p:nvSpPr>
          <p:cNvPr id="9" name="AutoShape 27"/>
          <p:cNvSpPr>
            <a:spLocks noChangeArrowheads="1"/>
          </p:cNvSpPr>
          <p:nvPr/>
        </p:nvSpPr>
        <p:spPr bwMode="auto">
          <a:xfrm>
            <a:off x="4557903" y="191821"/>
            <a:ext cx="22686221" cy="4434839"/>
          </a:xfrm>
          <a:prstGeom prst="roundRect">
            <a:avLst>
              <a:gd name="adj" fmla="val 50000"/>
            </a:avLst>
          </a:prstGeom>
          <a:solidFill>
            <a:srgbClr val="002060"/>
          </a:solidFill>
          <a:ln>
            <a:noFill/>
          </a:ln>
          <a:effectLst>
            <a:outerShdw blurRad="63500" sx="999" sy="999" algn="ctr" rotWithShape="0">
              <a:srgbClr val="787878">
                <a:alpha val="74998"/>
              </a:srgbClr>
            </a:outerShdw>
          </a:effectLst>
          <a:extLst>
            <a:ext uri="{91240B29-F687-4F45-9708-019B960494DF}">
              <a14:hiddenLine xmlns:a14="http://schemas.microsoft.com/office/drawing/2010/main" w="38100">
                <a:solidFill>
                  <a:srgbClr val="000000"/>
                </a:solidFill>
                <a:round/>
                <a:headEnd/>
                <a:tailEnd/>
              </a14:hiddenLine>
            </a:ext>
          </a:extLst>
        </p:spPr>
        <p:txBody>
          <a:bodyPr lIns="196169" tIns="182880" rIns="196169" bIns="101091" anchor="ctr" anchorCtr="1"/>
          <a:lstStyle>
            <a:lvl1pPr defTabSz="4806950" eaLnBrk="0" hangingPunct="0">
              <a:defRPr sz="2400">
                <a:solidFill>
                  <a:schemeClr val="tx1"/>
                </a:solidFill>
                <a:latin typeface="Times New Roman" charset="0"/>
              </a:defRPr>
            </a:lvl1pPr>
            <a:lvl2pPr marL="742950" indent="-285750" defTabSz="4806950" eaLnBrk="0" hangingPunct="0">
              <a:defRPr sz="2400">
                <a:solidFill>
                  <a:schemeClr val="tx1"/>
                </a:solidFill>
                <a:latin typeface="Times New Roman" charset="0"/>
              </a:defRPr>
            </a:lvl2pPr>
            <a:lvl3pPr marL="1143000" indent="-228600" defTabSz="4806950" eaLnBrk="0" hangingPunct="0">
              <a:defRPr sz="2400">
                <a:solidFill>
                  <a:schemeClr val="tx1"/>
                </a:solidFill>
                <a:latin typeface="Times New Roman" charset="0"/>
              </a:defRPr>
            </a:lvl3pPr>
            <a:lvl4pPr marL="1600200" indent="-228600" defTabSz="4806950" eaLnBrk="0" hangingPunct="0">
              <a:defRPr sz="2400">
                <a:solidFill>
                  <a:schemeClr val="tx1"/>
                </a:solidFill>
                <a:latin typeface="Times New Roman" charset="0"/>
              </a:defRPr>
            </a:lvl4pPr>
            <a:lvl5pPr marL="2057400" indent="-228600" defTabSz="4806950" eaLnBrk="0" hangingPunct="0">
              <a:defRPr sz="2400">
                <a:solidFill>
                  <a:schemeClr val="tx1"/>
                </a:solidFill>
                <a:latin typeface="Times New Roman" charset="0"/>
              </a:defRPr>
            </a:lvl5pPr>
            <a:lvl6pPr marL="2514600" indent="-228600" defTabSz="4806950" eaLnBrk="0" fontAlgn="base" hangingPunct="0">
              <a:spcBef>
                <a:spcPct val="0"/>
              </a:spcBef>
              <a:spcAft>
                <a:spcPct val="0"/>
              </a:spcAft>
              <a:defRPr sz="2400">
                <a:solidFill>
                  <a:schemeClr val="tx1"/>
                </a:solidFill>
                <a:latin typeface="Times New Roman" charset="0"/>
              </a:defRPr>
            </a:lvl6pPr>
            <a:lvl7pPr marL="2971800" indent="-228600" defTabSz="4806950" eaLnBrk="0" fontAlgn="base" hangingPunct="0">
              <a:spcBef>
                <a:spcPct val="0"/>
              </a:spcBef>
              <a:spcAft>
                <a:spcPct val="0"/>
              </a:spcAft>
              <a:defRPr sz="2400">
                <a:solidFill>
                  <a:schemeClr val="tx1"/>
                </a:solidFill>
                <a:latin typeface="Times New Roman" charset="0"/>
              </a:defRPr>
            </a:lvl7pPr>
            <a:lvl8pPr marL="3429000" indent="-228600" defTabSz="4806950" eaLnBrk="0" fontAlgn="base" hangingPunct="0">
              <a:spcBef>
                <a:spcPct val="0"/>
              </a:spcBef>
              <a:spcAft>
                <a:spcPct val="0"/>
              </a:spcAft>
              <a:defRPr sz="2400">
                <a:solidFill>
                  <a:schemeClr val="tx1"/>
                </a:solidFill>
                <a:latin typeface="Times New Roman" charset="0"/>
              </a:defRPr>
            </a:lvl8pPr>
            <a:lvl9pPr marL="3886200" indent="-228600" defTabSz="4806950" eaLnBrk="0" fontAlgn="base" hangingPunct="0">
              <a:spcBef>
                <a:spcPct val="0"/>
              </a:spcBef>
              <a:spcAft>
                <a:spcPct val="0"/>
              </a:spcAft>
              <a:defRPr sz="2400">
                <a:solidFill>
                  <a:schemeClr val="tx1"/>
                </a:solidFill>
                <a:latin typeface="Times New Roman" charset="0"/>
              </a:defRPr>
            </a:lvl9pPr>
          </a:lstStyle>
          <a:p>
            <a:pPr algn="ctr" eaLnBrk="1" hangingPunct="1"/>
            <a:endParaRPr lang="en-US" altLang="zh-CN" sz="8800" b="1" i="1" dirty="0" smtClean="0">
              <a:solidFill>
                <a:schemeClr val="bg1"/>
              </a:solidFill>
              <a:effectLst>
                <a:outerShdw blurRad="38100" dist="38100" dir="2700000" algn="tl">
                  <a:srgbClr val="000000"/>
                </a:outerShdw>
              </a:effectLst>
              <a:latin typeface="+mj-lt"/>
            </a:endParaRPr>
          </a:p>
          <a:p>
            <a:pPr algn="ctr" eaLnBrk="1" hangingPunct="1"/>
            <a:endParaRPr lang="en-US" altLang="zh-CN" sz="8800" b="1" i="1" dirty="0" smtClean="0">
              <a:solidFill>
                <a:schemeClr val="bg1"/>
              </a:solidFill>
              <a:effectLst>
                <a:outerShdw blurRad="38100" dist="38100" dir="2700000" algn="tl">
                  <a:srgbClr val="000000"/>
                </a:outerShdw>
              </a:effectLst>
              <a:latin typeface="+mj-lt"/>
            </a:endParaRPr>
          </a:p>
          <a:p>
            <a:pPr algn="ctr" eaLnBrk="1" hangingPunct="1"/>
            <a:r>
              <a:rPr lang="en-US" altLang="zh-CN" sz="8800" b="1" i="1" dirty="0" smtClean="0">
                <a:solidFill>
                  <a:schemeClr val="bg1"/>
                </a:solidFill>
                <a:effectLst>
                  <a:outerShdw blurRad="38100" dist="38100" dir="2700000" algn="tl">
                    <a:srgbClr val="000000"/>
                  </a:outerShdw>
                </a:effectLst>
                <a:latin typeface="Verdana" charset="0"/>
                <a:ea typeface="Verdana" charset="0"/>
                <a:cs typeface="Verdana" charset="0"/>
              </a:rPr>
              <a:t>Temperature Variability in Titan's Upper Atmosphere:</a:t>
            </a:r>
          </a:p>
          <a:p>
            <a:pPr algn="ctr" eaLnBrk="1" hangingPunct="1"/>
            <a:r>
              <a:rPr lang="en-US" altLang="zh-CN" sz="8800" b="1" i="1" dirty="0" smtClean="0">
                <a:solidFill>
                  <a:schemeClr val="bg1"/>
                </a:solidFill>
                <a:effectLst>
                  <a:outerShdw blurRad="38100" dist="38100" dir="2700000" algn="tl">
                    <a:srgbClr val="000000"/>
                  </a:outerShdw>
                </a:effectLst>
                <a:latin typeface="Verdana" charset="0"/>
                <a:ea typeface="Verdana" charset="0"/>
                <a:cs typeface="Verdana" charset="0"/>
              </a:rPr>
              <a:t>The Role of Wave Dissipation</a:t>
            </a:r>
          </a:p>
          <a:p>
            <a:pPr algn="ctr" eaLnBrk="1" hangingPunct="1"/>
            <a:endParaRPr lang="en-US" altLang="zh-CN" sz="9600" b="1" i="1" dirty="0" smtClean="0">
              <a:solidFill>
                <a:schemeClr val="bg1"/>
              </a:solidFill>
              <a:effectLst>
                <a:outerShdw blurRad="38100" dist="38100" dir="2700000" algn="tl">
                  <a:srgbClr val="000000"/>
                </a:outerShdw>
              </a:effectLst>
              <a:latin typeface="+mj-lt"/>
            </a:endParaRPr>
          </a:p>
          <a:p>
            <a:pPr algn="ctr" eaLnBrk="1" hangingPunct="1"/>
            <a:endParaRPr lang="en-US" altLang="zh-CN" sz="8800" b="1" i="1" baseline="30000" dirty="0">
              <a:solidFill>
                <a:schemeClr val="bg1"/>
              </a:solidFill>
              <a:effectLst>
                <a:outerShdw blurRad="38100" dist="38100" dir="2700000" algn="tl">
                  <a:srgbClr val="000000"/>
                </a:outerShdw>
              </a:effectLst>
              <a:latin typeface="Verdana" charset="0"/>
            </a:endParaRPr>
          </a:p>
        </p:txBody>
      </p:sp>
      <p:pic>
        <p:nvPicPr>
          <p:cNvPr id="12" name="图片 11"/>
          <p:cNvPicPr>
            <a:picLocks noChangeAspect="1"/>
          </p:cNvPicPr>
          <p:nvPr/>
        </p:nvPicPr>
        <p:blipFill>
          <a:blip r:embed="rId4"/>
          <a:stretch>
            <a:fillRect/>
          </a:stretch>
        </p:blipFill>
        <p:spPr>
          <a:xfrm>
            <a:off x="27356785" y="689419"/>
            <a:ext cx="4165600" cy="3731987"/>
          </a:xfrm>
          <a:prstGeom prst="rect">
            <a:avLst/>
          </a:prstGeom>
        </p:spPr>
      </p:pic>
      <p:sp>
        <p:nvSpPr>
          <p:cNvPr id="13" name="Text Box 79"/>
          <p:cNvSpPr txBox="1">
            <a:spLocks noChangeArrowheads="1"/>
          </p:cNvSpPr>
          <p:nvPr/>
        </p:nvSpPr>
        <p:spPr bwMode="auto">
          <a:xfrm>
            <a:off x="7525215" y="4661313"/>
            <a:ext cx="16752339" cy="1866900"/>
          </a:xfrm>
          <a:prstGeom prst="rect">
            <a:avLst/>
          </a:prstGeom>
          <a:noFill/>
          <a:ln>
            <a:noFill/>
          </a:ln>
          <a:effectLst>
            <a:outerShdw blurRad="63500" dist="38099" dir="2700000" algn="ctr" rotWithShape="0">
              <a:schemeClr val="tx1">
                <a:alpha val="74998"/>
              </a:scheme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196169" tIns="101091" rIns="196169" bIns="101091">
            <a:spAutoFit/>
          </a:bodyPr>
          <a:lstStyle>
            <a:lvl1pPr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ctr">
              <a:lnSpc>
                <a:spcPct val="90000"/>
              </a:lnSpc>
              <a:spcBef>
                <a:spcPct val="50000"/>
              </a:spcBef>
            </a:pPr>
            <a:r>
              <a:rPr lang="en-CA" altLang="zh-CN" sz="6000" b="1" dirty="0" smtClean="0">
                <a:solidFill>
                  <a:srgbClr val="002060"/>
                </a:solidFill>
                <a:latin typeface="Verdana" charset="0"/>
              </a:rPr>
              <a:t>Xing Wang</a:t>
            </a:r>
            <a:r>
              <a:rPr lang="en-CA" altLang="zh-CN" sz="6000" b="1" baseline="30000" dirty="0" smtClean="0">
                <a:solidFill>
                  <a:srgbClr val="002060"/>
                </a:solidFill>
                <a:latin typeface="Verdana" charset="0"/>
              </a:rPr>
              <a:t>1,2</a:t>
            </a:r>
            <a:r>
              <a:rPr lang="en-CA" altLang="zh-CN" sz="6000" b="1" dirty="0" smtClean="0">
                <a:solidFill>
                  <a:srgbClr val="002060"/>
                </a:solidFill>
                <a:latin typeface="Verdana" charset="0"/>
              </a:rPr>
              <a:t>, Jun Cui</a:t>
            </a:r>
            <a:r>
              <a:rPr lang="en-CA" altLang="zh-CN" sz="6000" b="1" baseline="30000" dirty="0" smtClean="0">
                <a:solidFill>
                  <a:srgbClr val="002060"/>
                </a:solidFill>
                <a:latin typeface="Verdana" charset="0"/>
              </a:rPr>
              <a:t>1,3,4</a:t>
            </a:r>
            <a:r>
              <a:rPr lang="en-CA" altLang="zh-CN" sz="6000" b="1" dirty="0" smtClean="0">
                <a:solidFill>
                  <a:srgbClr val="002060"/>
                </a:solidFill>
                <a:latin typeface="Verdana" charset="0"/>
              </a:rPr>
              <a:t> </a:t>
            </a:r>
            <a:r>
              <a:rPr lang="en-CA" altLang="zh-CN" sz="6000" b="1" dirty="0">
                <a:solidFill>
                  <a:srgbClr val="002060"/>
                </a:solidFill>
                <a:latin typeface="Verdana" charset="0"/>
              </a:rPr>
              <a:t>, </a:t>
            </a:r>
            <a:r>
              <a:rPr lang="en-CA" altLang="zh-CN" sz="6000" b="1" dirty="0" smtClean="0">
                <a:solidFill>
                  <a:srgbClr val="002060"/>
                </a:solidFill>
                <a:latin typeface="Verdana" charset="0"/>
              </a:rPr>
              <a:t>Yuan Lian</a:t>
            </a:r>
            <a:r>
              <a:rPr lang="en-CA" altLang="zh-CN" sz="6000" b="1" baseline="30000" dirty="0">
                <a:solidFill>
                  <a:srgbClr val="002060"/>
                </a:solidFill>
                <a:latin typeface="Verdana" charset="0"/>
              </a:rPr>
              <a:t>5</a:t>
            </a:r>
            <a:r>
              <a:rPr lang="en-CA" altLang="zh-CN" sz="8000" b="1" baseline="30000" dirty="0">
                <a:solidFill>
                  <a:srgbClr val="002060"/>
                </a:solidFill>
                <a:latin typeface="Verdana" charset="0"/>
              </a:rPr>
              <a:t/>
            </a:r>
            <a:br>
              <a:rPr lang="en-CA" altLang="zh-CN" sz="8000" b="1" baseline="30000" dirty="0">
                <a:solidFill>
                  <a:srgbClr val="002060"/>
                </a:solidFill>
                <a:latin typeface="Verdana" charset="0"/>
              </a:rPr>
            </a:br>
            <a:r>
              <a:rPr lang="en-CA" altLang="zh-CN" sz="8000" b="1" baseline="30000" dirty="0">
                <a:solidFill>
                  <a:srgbClr val="002060"/>
                </a:solidFill>
                <a:latin typeface="Verdana" charset="0"/>
              </a:rPr>
              <a:t> </a:t>
            </a:r>
            <a:r>
              <a:rPr lang="en-CA" altLang="zh-CN" sz="6000" b="1" dirty="0" smtClean="0">
                <a:solidFill>
                  <a:srgbClr val="002060"/>
                </a:solidFill>
                <a:latin typeface="Verdana" charset="0"/>
              </a:rPr>
              <a:t>CGU Meeting</a:t>
            </a:r>
            <a:r>
              <a:rPr lang="en-US" altLang="zh-CN" sz="6000" b="1" dirty="0">
                <a:solidFill>
                  <a:srgbClr val="002060"/>
                </a:solidFill>
                <a:latin typeface="Verdana" charset="0"/>
              </a:rPr>
              <a:t>, </a:t>
            </a:r>
            <a:r>
              <a:rPr lang="en-US" altLang="zh-CN" sz="6000" b="1" dirty="0" smtClean="0">
                <a:solidFill>
                  <a:srgbClr val="002060"/>
                </a:solidFill>
                <a:latin typeface="Verdana" charset="0"/>
              </a:rPr>
              <a:t>BEIJING, October 2018</a:t>
            </a:r>
            <a:endParaRPr lang="en-US" altLang="zh-CN" sz="6000" b="1" dirty="0">
              <a:solidFill>
                <a:srgbClr val="002060"/>
              </a:solidFill>
              <a:latin typeface="Verdana" charset="0"/>
            </a:endParaRPr>
          </a:p>
        </p:txBody>
      </p:sp>
      <p:sp>
        <p:nvSpPr>
          <p:cNvPr id="14" name="AutoShape 23"/>
          <p:cNvSpPr>
            <a:spLocks noChangeArrowheads="1"/>
          </p:cNvSpPr>
          <p:nvPr/>
        </p:nvSpPr>
        <p:spPr bwMode="auto">
          <a:xfrm>
            <a:off x="381000" y="6502997"/>
            <a:ext cx="31579457" cy="914400"/>
          </a:xfrm>
          <a:prstGeom prst="roundRect">
            <a:avLst>
              <a:gd name="adj" fmla="val 50000"/>
            </a:avLst>
          </a:prstGeom>
          <a:solidFill>
            <a:srgbClr val="002060"/>
          </a:solidFill>
          <a:ln>
            <a:noFill/>
          </a:ln>
          <a:effectLst>
            <a:outerShdw blurRad="63500" sx="999" sy="999" algn="ctr" rotWithShape="0">
              <a:srgbClr val="787878">
                <a:alpha val="74998"/>
              </a:srgbClr>
            </a:outerShdw>
          </a:effectLst>
          <a:extLst>
            <a:ext uri="{91240B29-F687-4F45-9708-019B960494DF}">
              <a14:hiddenLine xmlns:a14="http://schemas.microsoft.com/office/drawing/2010/main" w="50800">
                <a:solidFill>
                  <a:srgbClr val="000000"/>
                </a:solidFill>
                <a:round/>
                <a:headEnd/>
                <a:tailEnd/>
              </a14:hiddenLine>
            </a:ext>
          </a:extLst>
        </p:spPr>
        <p:txBody>
          <a:bodyPr wrap="none" lIns="43748" tIns="21122" rIns="43748" bIns="21122" anchor="ctr"/>
          <a:lstStyle/>
          <a:p>
            <a:pPr algn="ctr" defTabSz="412750" eaLnBrk="0" hangingPunct="0">
              <a:defRPr/>
            </a:pPr>
            <a:r>
              <a:rPr lang="en-US" sz="4400" b="1" dirty="0">
                <a:solidFill>
                  <a:schemeClr val="bg1"/>
                </a:solidFill>
                <a:effectLst>
                  <a:outerShdw blurRad="38100" dist="38100" dir="2700000" algn="tl">
                    <a:srgbClr val="000000"/>
                  </a:outerShdw>
                </a:effectLst>
                <a:latin typeface="Verdana" pitchFamily="34" charset="0"/>
              </a:rPr>
              <a:t>	Abstract</a:t>
            </a:r>
          </a:p>
        </p:txBody>
      </p:sp>
      <p:sp>
        <p:nvSpPr>
          <p:cNvPr id="15" name="TextBox 3"/>
          <p:cNvSpPr txBox="1">
            <a:spLocks noChangeArrowheads="1"/>
          </p:cNvSpPr>
          <p:nvPr/>
        </p:nvSpPr>
        <p:spPr bwMode="auto">
          <a:xfrm>
            <a:off x="651437" y="7407577"/>
            <a:ext cx="30715856"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US" altLang="zh-CN" dirty="0" smtClean="0"/>
              <a:t>The mean isothermal temperature of Titan‘s upper atmosphere varies between 110 and 180 K based on the Cassini Ion Neutral Mass Spectrometer (INMS) measurements (Westlake et al. 2011, Snowden et al. 2013). Existing studies have investigated a number of driving forces including solar EUV heating, </a:t>
            </a:r>
            <a:r>
              <a:rPr lang="en-US" altLang="zh-CN" dirty="0" err="1" smtClean="0"/>
              <a:t>magnetospheric</a:t>
            </a:r>
            <a:r>
              <a:rPr lang="en-US" altLang="zh-CN" dirty="0" smtClean="0"/>
              <a:t> electron impact heating, and Joule heating, but none of them contributes to the observed temperature variability (Snowden &amp; </a:t>
            </a:r>
            <a:r>
              <a:rPr lang="en-US" altLang="zh-CN" dirty="0" err="1" smtClean="0"/>
              <a:t>Yelle</a:t>
            </a:r>
            <a:r>
              <a:rPr lang="en-US" altLang="zh-CN" dirty="0" smtClean="0"/>
              <a:t> 2014). We investigate in this study the role of wave dissipation, as motivated by the observations of extensive wave structures in Titan’s upper atmosphere (Cui et al. 2014). For this purpose, we construct a simple linearized model of wave propagation in Titan’s upper atmosphere based on the WKB approximation (</a:t>
            </a:r>
            <a:r>
              <a:rPr lang="en-US" altLang="zh-CN" dirty="0" err="1" smtClean="0"/>
              <a:t>Matcheva</a:t>
            </a:r>
            <a:r>
              <a:rPr lang="en-US" altLang="zh-CN" dirty="0" smtClean="0"/>
              <a:t> &amp; Strobel 1999), from which the energy flux and heating rate are calculated as a function of altitude for several selected wave modes likely present on Titan. Our calculations reveal a maximum heating rate of 40</a:t>
            </a:r>
            <a:r>
              <a:rPr lang="zh-CN" altLang="en-US" dirty="0" smtClean="0"/>
              <a:t> </a:t>
            </a:r>
            <a:r>
              <a:rPr lang="en-US" altLang="zh-CN" dirty="0" smtClean="0"/>
              <a:t>eV</a:t>
            </a:r>
            <a:r>
              <a:rPr lang="zh-CN" altLang="en-US" dirty="0" smtClean="0"/>
              <a:t> </a:t>
            </a:r>
            <a:r>
              <a:rPr lang="en-US" altLang="zh-CN" dirty="0" smtClean="0"/>
              <a:t>cm</a:t>
            </a:r>
            <a:r>
              <a:rPr lang="en-US" altLang="zh-CN" baseline="30000" dirty="0" smtClean="0"/>
              <a:t>3</a:t>
            </a:r>
            <a:r>
              <a:rPr lang="zh-CN" altLang="en-US" dirty="0"/>
              <a:t> </a:t>
            </a:r>
            <a:r>
              <a:rPr lang="en-US" altLang="zh-CN" dirty="0" smtClean="0"/>
              <a:t>s</a:t>
            </a:r>
            <a:r>
              <a:rPr lang="en-US" altLang="zh-CN" baseline="30000" dirty="0" smtClean="0"/>
              <a:t>-1</a:t>
            </a:r>
            <a:r>
              <a:rPr lang="zh-CN" altLang="en-US" baseline="30000" dirty="0" smtClean="0"/>
              <a:t> </a:t>
            </a:r>
            <a:r>
              <a:rPr lang="en-US" altLang="zh-CN" dirty="0" smtClean="0"/>
              <a:t>at around 1280</a:t>
            </a:r>
            <a:r>
              <a:rPr lang="zh-CN" altLang="en-US" dirty="0" smtClean="0"/>
              <a:t> </a:t>
            </a:r>
            <a:r>
              <a:rPr lang="en-US" altLang="zh-CN" dirty="0" smtClean="0"/>
              <a:t>km, which is only half of the solar EUV heating rate at the same altitude. This implies that wave dissipation is not very likely to be a viable mechanism causing substantial temperature variability in Titan’s upper atmosphere. We further speculate that such a temperature variability is an observational bias provided that the characteristic wavelength is comparable with the vertical extent over which the INMS sampled the ambient atmosphere along a typical Cassini encounter with Titan. A Monte Carlo simulation is implemented to verify the above speculation, but we find that, for a reasonable choice of wave parameters, the modeled temperature variability is far insufficient to account for the observations.</a:t>
            </a:r>
            <a:endParaRPr lang="en-US" altLang="zh-CN" i="1" dirty="0"/>
          </a:p>
        </p:txBody>
      </p:sp>
      <p:sp>
        <p:nvSpPr>
          <p:cNvPr id="16" name="AutoShape 20"/>
          <p:cNvSpPr>
            <a:spLocks noChangeArrowheads="1"/>
          </p:cNvSpPr>
          <p:nvPr/>
        </p:nvSpPr>
        <p:spPr bwMode="auto">
          <a:xfrm>
            <a:off x="486627" y="10235628"/>
            <a:ext cx="15353866" cy="914400"/>
          </a:xfrm>
          <a:prstGeom prst="roundRect">
            <a:avLst>
              <a:gd name="adj" fmla="val 50000"/>
            </a:avLst>
          </a:prstGeom>
          <a:solidFill>
            <a:srgbClr val="002060"/>
          </a:solidFill>
          <a:ln>
            <a:noFill/>
          </a:ln>
          <a:effectLst>
            <a:outerShdw blurRad="63500" sx="999" sy="999" algn="ctr" rotWithShape="0">
              <a:srgbClr val="787878">
                <a:alpha val="74998"/>
              </a:srgbClr>
            </a:outerShdw>
          </a:effectLst>
          <a:extLst>
            <a:ext uri="{91240B29-F687-4F45-9708-019B960494DF}">
              <a14:hiddenLine xmlns:a14="http://schemas.microsoft.com/office/drawing/2010/main" w="50800">
                <a:solidFill>
                  <a:srgbClr val="000000"/>
                </a:solidFill>
                <a:round/>
                <a:headEnd/>
                <a:tailEnd/>
              </a14:hiddenLine>
            </a:ext>
          </a:extLst>
        </p:spPr>
        <p:txBody>
          <a:bodyPr wrap="none" lIns="43748" tIns="21122" rIns="43748" bIns="21122" anchor="ctr"/>
          <a:lstStyle/>
          <a:p>
            <a:pPr algn="ctr" defTabSz="412750" eaLnBrk="0" hangingPunct="0">
              <a:defRPr/>
            </a:pPr>
            <a:r>
              <a:rPr lang="en-US" sz="4400" b="1" dirty="0">
                <a:solidFill>
                  <a:schemeClr val="bg1"/>
                </a:solidFill>
                <a:effectLst>
                  <a:outerShdw blurRad="38100" dist="38100" dir="2700000" algn="tl">
                    <a:srgbClr val="000000"/>
                  </a:outerShdw>
                </a:effectLst>
                <a:latin typeface="Verdana" pitchFamily="34" charset="0"/>
              </a:rPr>
              <a:t>	</a:t>
            </a:r>
            <a:r>
              <a:rPr lang="en-US" altLang="zh-CN" sz="4400" b="1" dirty="0" smtClean="0">
                <a:solidFill>
                  <a:schemeClr val="bg1"/>
                </a:solidFill>
                <a:effectLst>
                  <a:outerShdw blurRad="38100" dist="38100" dir="2700000" algn="tl">
                    <a:srgbClr val="000000"/>
                  </a:outerShdw>
                </a:effectLst>
                <a:latin typeface="Verdana" pitchFamily="34" charset="0"/>
              </a:rPr>
              <a:t>Introduction</a:t>
            </a:r>
            <a:endParaRPr lang="en-US" sz="4400" b="1" dirty="0">
              <a:solidFill>
                <a:schemeClr val="bg1"/>
              </a:solidFill>
              <a:effectLst>
                <a:outerShdw blurRad="38100" dist="38100" dir="2700000" algn="tl">
                  <a:srgbClr val="000000"/>
                </a:outerShdw>
              </a:effectLst>
              <a:latin typeface="Verdana" pitchFamily="34" charset="0"/>
            </a:endParaRPr>
          </a:p>
        </p:txBody>
      </p:sp>
      <p:sp>
        <p:nvSpPr>
          <p:cNvPr id="17" name="TextBox 2073"/>
          <p:cNvSpPr txBox="1">
            <a:spLocks noChangeArrowheads="1"/>
          </p:cNvSpPr>
          <p:nvPr/>
        </p:nvSpPr>
        <p:spPr bwMode="auto">
          <a:xfrm>
            <a:off x="652218" y="11099342"/>
            <a:ext cx="14819554" cy="6740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buFont typeface="Wingdings" charset="2"/>
              <a:buChar char="Ø"/>
            </a:pPr>
            <a:r>
              <a:rPr lang="en-US" altLang="zh-CN" dirty="0" smtClean="0"/>
              <a:t>Earlier </a:t>
            </a:r>
            <a:r>
              <a:rPr lang="en-US" altLang="zh-CN" dirty="0"/>
              <a:t>observational data came from Huygens probe and Cassini fly-bys indicated that the thermal structure of Titan’s atmosphere is variable and highly </a:t>
            </a:r>
            <a:r>
              <a:rPr lang="en-US" altLang="zh-CN" dirty="0" smtClean="0"/>
              <a:t>complex.</a:t>
            </a:r>
            <a:r>
              <a:rPr lang="zh-CN" altLang="en-US" dirty="0" smtClean="0"/>
              <a:t> </a:t>
            </a:r>
            <a:r>
              <a:rPr lang="en-US" altLang="zh-CN" dirty="0" smtClean="0"/>
              <a:t>The </a:t>
            </a:r>
            <a:r>
              <a:rPr lang="en-US" altLang="zh-CN" dirty="0"/>
              <a:t>analysis of </a:t>
            </a:r>
            <a:r>
              <a:rPr lang="en-US" altLang="zh-CN" dirty="0" smtClean="0"/>
              <a:t>INMS </a:t>
            </a:r>
            <a:r>
              <a:rPr lang="en-US" altLang="zh-CN" dirty="0"/>
              <a:t>data in Snowden et al. (2013) showed that the median temperature on the upper atmosphere </a:t>
            </a:r>
            <a:r>
              <a:rPr lang="en-US" altLang="zh-CN" dirty="0" smtClean="0"/>
              <a:t>varied </a:t>
            </a:r>
            <a:r>
              <a:rPr lang="en-US" altLang="zh-CN" dirty="0"/>
              <a:t>between 112 and 175 K</a:t>
            </a:r>
            <a:r>
              <a:rPr lang="en-US" altLang="zh-CN" dirty="0" smtClean="0"/>
              <a:t>.</a:t>
            </a:r>
            <a:r>
              <a:rPr lang="zh-CN" altLang="en-US" dirty="0" smtClean="0"/>
              <a:t> </a:t>
            </a:r>
            <a:r>
              <a:rPr lang="en-US" altLang="zh-CN" dirty="0" smtClean="0"/>
              <a:t>Therefore</a:t>
            </a:r>
            <a:r>
              <a:rPr lang="en-US" altLang="zh-CN" dirty="0"/>
              <a:t>, the temperature of Titan’s upper atmosphere varies approximately 60 </a:t>
            </a:r>
            <a:r>
              <a:rPr lang="en-US" altLang="zh-CN" dirty="0" smtClean="0"/>
              <a:t>K. </a:t>
            </a:r>
          </a:p>
          <a:p>
            <a:pPr eaLnBrk="1" hangingPunct="1">
              <a:buFont typeface="Wingdings" charset="2"/>
              <a:buChar char="Ø"/>
            </a:pPr>
            <a:r>
              <a:rPr lang="en-US" altLang="zh-CN" dirty="0" smtClean="0"/>
              <a:t>de </a:t>
            </a:r>
            <a:r>
              <a:rPr lang="en-US" altLang="zh-CN" dirty="0"/>
              <a:t>La </a:t>
            </a:r>
            <a:r>
              <a:rPr lang="en-US" altLang="zh-CN" dirty="0" err="1"/>
              <a:t>Haye</a:t>
            </a:r>
            <a:r>
              <a:rPr lang="en-US" altLang="zh-CN" dirty="0"/>
              <a:t> et al. (2007) found that the dayside temperature in Titan’s upper </a:t>
            </a:r>
            <a:r>
              <a:rPr lang="en-US" altLang="zh-CN" dirty="0" err="1"/>
              <a:t>atmo</a:t>
            </a:r>
            <a:r>
              <a:rPr lang="en-US" altLang="zh-CN" dirty="0"/>
              <a:t>- sphere doesn’t higher than the </a:t>
            </a:r>
            <a:r>
              <a:rPr lang="en-US" altLang="zh-CN" dirty="0" err="1"/>
              <a:t>nightside</a:t>
            </a:r>
            <a:r>
              <a:rPr lang="en-US" altLang="zh-CN" dirty="0"/>
              <a:t> value by assuming that the energy source only is solar heating radiation, then the solar heating radiation can not to explain this energy </a:t>
            </a:r>
            <a:r>
              <a:rPr lang="en-US" altLang="zh-CN" dirty="0" smtClean="0"/>
              <a:t>crisis </a:t>
            </a:r>
            <a:r>
              <a:rPr lang="en-US" altLang="zh-CN" dirty="0"/>
              <a:t>phenomenon. </a:t>
            </a:r>
            <a:endParaRPr lang="en-US" altLang="zh-CN" dirty="0" smtClean="0"/>
          </a:p>
          <a:p>
            <a:pPr eaLnBrk="1" hangingPunct="1">
              <a:buFont typeface="Wingdings" charset="2"/>
              <a:buChar char="Ø"/>
            </a:pPr>
            <a:r>
              <a:rPr lang="en-US" altLang="zh-CN" dirty="0"/>
              <a:t>The analysis by Snowden &amp; </a:t>
            </a:r>
            <a:r>
              <a:rPr lang="en-US" altLang="zh-CN" dirty="0" err="1"/>
              <a:t>Yelle</a:t>
            </a:r>
            <a:r>
              <a:rPr lang="en-US" altLang="zh-CN" dirty="0"/>
              <a:t> (2014) indicated that </a:t>
            </a:r>
            <a:r>
              <a:rPr lang="en-US" altLang="zh-CN" dirty="0" err="1"/>
              <a:t>magnetospheric</a:t>
            </a:r>
            <a:r>
              <a:rPr lang="en-US" altLang="zh-CN" dirty="0"/>
              <a:t> particle precipitation only </a:t>
            </a:r>
            <a:r>
              <a:rPr lang="en-US" altLang="zh-CN" dirty="0" smtClean="0"/>
              <a:t>increases </a:t>
            </a:r>
            <a:r>
              <a:rPr lang="en-US" altLang="zh-CN" dirty="0"/>
              <a:t>the temperature of Titan’s upper atmosphere by 7 K, they are also found that Joule heating and the diurnal </a:t>
            </a:r>
            <a:r>
              <a:rPr lang="en-US" altLang="zh-CN" dirty="0" smtClean="0"/>
              <a:t>variation </a:t>
            </a:r>
            <a:r>
              <a:rPr lang="en-US" altLang="zh-CN" dirty="0"/>
              <a:t>in HCN abundance can increase in temperature from 145 to 165 K above 1200 </a:t>
            </a:r>
            <a:r>
              <a:rPr lang="en-US" altLang="zh-CN" dirty="0" smtClean="0"/>
              <a:t>km. </a:t>
            </a:r>
          </a:p>
          <a:p>
            <a:pPr eaLnBrk="1" hangingPunct="1">
              <a:buFont typeface="Wingdings" charset="2"/>
              <a:buChar char="Ø"/>
            </a:pPr>
            <a:r>
              <a:rPr lang="en-US" altLang="zh-CN" dirty="0" err="1"/>
              <a:t>Müller-Wodarg</a:t>
            </a:r>
            <a:r>
              <a:rPr lang="en-US" altLang="zh-CN" dirty="0"/>
              <a:t> et al. (2006) found that the energy and momentum were absorbed into Titan’s upper atmosphere as wave </a:t>
            </a:r>
            <a:r>
              <a:rPr lang="en-US" altLang="zh-CN" dirty="0" smtClean="0"/>
              <a:t>dissipates, and </a:t>
            </a:r>
            <a:r>
              <a:rPr lang="en-US" altLang="zh-CN" dirty="0"/>
              <a:t>found that the maximum </a:t>
            </a:r>
            <a:r>
              <a:rPr lang="en-US" altLang="zh-CN" dirty="0" smtClean="0"/>
              <a:t>energy carried by waves </a:t>
            </a:r>
            <a:r>
              <a:rPr lang="en-US" altLang="zh-CN" dirty="0"/>
              <a:t>is about </a:t>
            </a:r>
            <a:r>
              <a:rPr lang="en-US" altLang="zh-CN" dirty="0" smtClean="0"/>
              <a:t>1.25×10</a:t>
            </a:r>
            <a:r>
              <a:rPr lang="en-US" altLang="zh-CN" baseline="30000" dirty="0" smtClean="0"/>
              <a:t>9</a:t>
            </a:r>
            <a:r>
              <a:rPr lang="en-US" altLang="zh-CN" dirty="0" smtClean="0"/>
              <a:t> </a:t>
            </a:r>
            <a:r>
              <a:rPr lang="en-US" altLang="zh-CN" dirty="0"/>
              <a:t>eV </a:t>
            </a:r>
            <a:r>
              <a:rPr lang="en-US" altLang="zh-CN" dirty="0" smtClean="0"/>
              <a:t>cm</a:t>
            </a:r>
            <a:r>
              <a:rPr lang="en-US" altLang="zh-CN" baseline="30000" dirty="0" smtClean="0"/>
              <a:t>-2</a:t>
            </a:r>
            <a:r>
              <a:rPr lang="en-US" altLang="zh-CN" dirty="0" smtClean="0"/>
              <a:t> </a:t>
            </a:r>
            <a:r>
              <a:rPr lang="en-US" altLang="zh-CN" dirty="0"/>
              <a:t>s</a:t>
            </a:r>
            <a:r>
              <a:rPr lang="en-US" altLang="zh-CN" baseline="30000" dirty="0"/>
              <a:t>−1</a:t>
            </a:r>
            <a:r>
              <a:rPr lang="en-US" altLang="zh-CN" dirty="0"/>
              <a:t>. </a:t>
            </a:r>
            <a:endParaRPr lang="en-US" altLang="zh-CN" dirty="0" smtClean="0"/>
          </a:p>
          <a:p>
            <a:pPr eaLnBrk="1" hangingPunct="1">
              <a:buFont typeface="Wingdings" charset="2"/>
              <a:buChar char="Ø"/>
            </a:pPr>
            <a:r>
              <a:rPr lang="en-US" altLang="zh-CN" dirty="0"/>
              <a:t>Further analysis by Snowden &amp; </a:t>
            </a:r>
            <a:r>
              <a:rPr lang="en-US" altLang="zh-CN" dirty="0" err="1"/>
              <a:t>Yelle</a:t>
            </a:r>
            <a:r>
              <a:rPr lang="en-US" altLang="zh-CN" dirty="0"/>
              <a:t> (2014) showed that wave propagation and dissipation can heating or cooling the thermal structure of Titan’s upper atmosphere. However, they just estimated the viscous flux of kinetic energy on the order of 30 eV cm</a:t>
            </a:r>
            <a:r>
              <a:rPr lang="en-US" altLang="zh-CN" baseline="30000" dirty="0"/>
              <a:t>3</a:t>
            </a:r>
            <a:r>
              <a:rPr lang="en-US" altLang="zh-CN" dirty="0"/>
              <a:t> s</a:t>
            </a:r>
            <a:r>
              <a:rPr lang="en-US" altLang="zh-CN" baseline="30000" dirty="0"/>
              <a:t>−1 </a:t>
            </a:r>
            <a:r>
              <a:rPr lang="en-US" altLang="zh-CN" dirty="0"/>
              <a:t>at an altitude of 1300 km and the </a:t>
            </a:r>
            <a:r>
              <a:rPr lang="en-US" altLang="zh-CN" dirty="0" smtClean="0"/>
              <a:t>cooling </a:t>
            </a:r>
            <a:r>
              <a:rPr lang="en-US" altLang="zh-CN" dirty="0"/>
              <a:t>rate due to the sensible heat flux is about -9 eV </a:t>
            </a:r>
            <a:r>
              <a:rPr lang="en-US" altLang="zh-CN" dirty="0" smtClean="0"/>
              <a:t>cm</a:t>
            </a:r>
            <a:r>
              <a:rPr lang="en-US" altLang="zh-CN" baseline="30000" dirty="0" smtClean="0"/>
              <a:t>-3</a:t>
            </a:r>
            <a:r>
              <a:rPr lang="en-US" altLang="zh-CN" dirty="0" smtClean="0"/>
              <a:t> </a:t>
            </a:r>
            <a:r>
              <a:rPr lang="en-US" altLang="zh-CN" dirty="0"/>
              <a:t>s</a:t>
            </a:r>
            <a:r>
              <a:rPr lang="en-US" altLang="zh-CN" baseline="30000" dirty="0"/>
              <a:t>−1 </a:t>
            </a:r>
            <a:r>
              <a:rPr lang="en-US" altLang="zh-CN" dirty="0"/>
              <a:t>for a weakly damped wave, and didn’t to calculate in detail. </a:t>
            </a:r>
            <a:endParaRPr lang="en-US" altLang="zh-CN" dirty="0" smtClean="0"/>
          </a:p>
          <a:p>
            <a:pPr eaLnBrk="1" hangingPunct="1">
              <a:buFont typeface="Wingdings" charset="2"/>
              <a:buChar char="Ø"/>
            </a:pPr>
            <a:r>
              <a:rPr lang="en-US" altLang="zh-CN" dirty="0"/>
              <a:t>The analysis of INMS data in Cui et al. (2013) showed that the observed waves in Titan’s upper atmosphere are upward propagating gravity waves and the wavelength is ≈ 730 km and the wave period is ≈ 10 h. </a:t>
            </a:r>
            <a:endParaRPr lang="en-US" altLang="zh-CN" dirty="0" smtClean="0"/>
          </a:p>
        </p:txBody>
      </p:sp>
      <p:sp>
        <p:nvSpPr>
          <p:cNvPr id="18" name="AutoShape 19"/>
          <p:cNvSpPr>
            <a:spLocks noChangeArrowheads="1"/>
          </p:cNvSpPr>
          <p:nvPr/>
        </p:nvSpPr>
        <p:spPr bwMode="auto">
          <a:xfrm>
            <a:off x="16409049" y="10235628"/>
            <a:ext cx="15090772" cy="914400"/>
          </a:xfrm>
          <a:prstGeom prst="roundRect">
            <a:avLst>
              <a:gd name="adj" fmla="val 50000"/>
            </a:avLst>
          </a:prstGeom>
          <a:solidFill>
            <a:srgbClr val="002060"/>
          </a:solidFill>
          <a:ln>
            <a:noFill/>
          </a:ln>
          <a:effectLst>
            <a:outerShdw blurRad="63500" sx="999" sy="999" algn="ctr" rotWithShape="0">
              <a:srgbClr val="787878">
                <a:alpha val="74998"/>
              </a:srgbClr>
            </a:outerShdw>
          </a:effectLst>
          <a:extLst>
            <a:ext uri="{91240B29-F687-4F45-9708-019B960494DF}">
              <a14:hiddenLine xmlns:a14="http://schemas.microsoft.com/office/drawing/2010/main" w="50800">
                <a:solidFill>
                  <a:srgbClr val="000000"/>
                </a:solidFill>
                <a:round/>
                <a:headEnd/>
                <a:tailEnd/>
              </a14:hiddenLine>
            </a:ext>
          </a:extLst>
        </p:spPr>
        <p:txBody>
          <a:bodyPr wrap="none" lIns="43748" tIns="21122" rIns="43748" bIns="21122" anchor="ctr"/>
          <a:lstStyle/>
          <a:p>
            <a:pPr algn="ctr" defTabSz="412750" eaLnBrk="0" hangingPunct="0">
              <a:defRPr/>
            </a:pPr>
            <a:r>
              <a:rPr lang="en-US" sz="4400" b="1" dirty="0">
                <a:solidFill>
                  <a:schemeClr val="bg1"/>
                </a:solidFill>
                <a:effectLst>
                  <a:outerShdw blurRad="38100" dist="38100" dir="2700000" algn="tl">
                    <a:srgbClr val="000000"/>
                  </a:outerShdw>
                </a:effectLst>
                <a:latin typeface="Verdana" pitchFamily="34" charset="0"/>
              </a:rPr>
              <a:t>	</a:t>
            </a:r>
            <a:r>
              <a:rPr lang="en-US" sz="4400" b="1" dirty="0" smtClean="0">
                <a:solidFill>
                  <a:schemeClr val="bg1"/>
                </a:solidFill>
                <a:effectLst>
                  <a:outerShdw blurRad="38100" dist="38100" dir="2700000" algn="tl">
                    <a:srgbClr val="000000"/>
                  </a:outerShdw>
                </a:effectLst>
                <a:latin typeface="Verdana" pitchFamily="34" charset="0"/>
              </a:rPr>
              <a:t>Hydrostatic Gravity Wave </a:t>
            </a:r>
            <a:r>
              <a:rPr lang="en-US" sz="4400" b="1" dirty="0">
                <a:solidFill>
                  <a:schemeClr val="bg1"/>
                </a:solidFill>
                <a:effectLst>
                  <a:outerShdw blurRad="38100" dist="38100" dir="2700000" algn="tl">
                    <a:srgbClr val="000000"/>
                  </a:outerShdw>
                </a:effectLst>
                <a:latin typeface="Verdana" pitchFamily="34" charset="0"/>
              </a:rPr>
              <a:t>Model </a:t>
            </a:r>
          </a:p>
        </p:txBody>
      </p:sp>
      <mc:AlternateContent xmlns:mc="http://schemas.openxmlformats.org/markup-compatibility/2006" xmlns:a14="http://schemas.microsoft.com/office/drawing/2010/main">
        <mc:Choice Requires="a14">
          <p:sp>
            <p:nvSpPr>
              <p:cNvPr id="19" name="TextBox 2075"/>
              <p:cNvSpPr txBox="1">
                <a:spLocks noChangeArrowheads="1"/>
              </p:cNvSpPr>
              <p:nvPr/>
            </p:nvSpPr>
            <p:spPr bwMode="auto">
              <a:xfrm>
                <a:off x="16544658" y="11161874"/>
                <a:ext cx="14819554" cy="5632311"/>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US" altLang="zh-CN" dirty="0" smtClean="0"/>
                  <a:t>The vertical and horizontal wave velocities w′, u′ </a:t>
                </a:r>
                <a:r>
                  <a:rPr lang="en-US" altLang="zh-CN" dirty="0"/>
                  <a:t>, the temperature perturbations </a:t>
                </a:r>
                <a:r>
                  <a:rPr lang="en-US" altLang="zh-CN" dirty="0" smtClean="0"/>
                  <a:t>T′ and the</a:t>
                </a:r>
                <a:r>
                  <a:rPr lang="zh-CN" altLang="en-US" dirty="0" smtClean="0"/>
                  <a:t> </a:t>
                </a:r>
                <a:r>
                  <a:rPr lang="en-US" altLang="zh-CN" dirty="0" smtClean="0"/>
                  <a:t>pressure </a:t>
                </a:r>
                <a:r>
                  <a:rPr lang="en-US" altLang="zh-CN" dirty="0"/>
                  <a:t>perturbations p′ </a:t>
                </a:r>
                <a:r>
                  <a:rPr lang="en-US" altLang="zh-CN" dirty="0" smtClean="0"/>
                  <a:t>are</a:t>
                </a:r>
              </a:p>
              <a:p>
                <a:r>
                  <a:rPr lang="en-US" altLang="zh-CN" dirty="0" smtClean="0"/>
                  <a:t>the </a:t>
                </a:r>
                <a:r>
                  <a:rPr lang="en-US" altLang="zh-CN" dirty="0"/>
                  <a:t>solutions of this theoretical hydrostatic gravity </a:t>
                </a:r>
                <a:r>
                  <a:rPr lang="en-US" altLang="zh-CN" dirty="0" smtClean="0"/>
                  <a:t>wave model</a:t>
                </a:r>
                <a:r>
                  <a:rPr lang="en-US" altLang="zh-CN" dirty="0"/>
                  <a:t>. w′ is solved by assuming that WKB approximation</a:t>
                </a:r>
                <a:r>
                  <a:rPr lang="en-US" altLang="zh-CN" dirty="0" smtClean="0"/>
                  <a:t>:</a:t>
                </a:r>
              </a:p>
              <a:p>
                <a:r>
                  <a:rPr lang="en-US" altLang="zh-CN" dirty="0" smtClean="0"/>
                  <a:t>(</a:t>
                </a:r>
                <a:r>
                  <a:rPr lang="en-US" altLang="zh-CN" dirty="0" err="1" smtClean="0"/>
                  <a:t>Matcheva</a:t>
                </a:r>
                <a:r>
                  <a:rPr lang="en-US" altLang="zh-CN" dirty="0" smtClean="0"/>
                  <a:t> </a:t>
                </a:r>
                <a:r>
                  <a:rPr lang="en-US" altLang="zh-CN" dirty="0"/>
                  <a:t>&amp; Strobel (1999)) </a:t>
                </a:r>
              </a:p>
              <a:p>
                <a:pPr algn="ctr"/>
                <a:endParaRPr lang="en-US" altLang="zh-CN" dirty="0" smtClean="0"/>
              </a:p>
              <a:p>
                <a:endParaRPr lang="en-US" altLang="zh-CN" dirty="0" smtClean="0"/>
              </a:p>
              <a:p>
                <a:r>
                  <a:rPr lang="en-US" altLang="zh-CN" dirty="0" smtClean="0"/>
                  <a:t>where </a:t>
                </a:r>
                <a:r>
                  <a:rPr lang="en-US" altLang="zh-CN" dirty="0"/>
                  <a:t>the amplitude ∆W (z) and phase </a:t>
                </a:r>
                <a:r>
                  <a:rPr lang="en-US" altLang="zh-CN" dirty="0" err="1"/>
                  <a:t>φ</a:t>
                </a:r>
                <a:r>
                  <a:rPr lang="en-US" altLang="zh-CN" dirty="0"/>
                  <a:t> are defined as: </a:t>
                </a:r>
                <a:endParaRPr lang="en-US" altLang="zh-CN" dirty="0" smtClean="0"/>
              </a:p>
              <a:p>
                <a:r>
                  <a:rPr lang="en-US" altLang="zh-CN" dirty="0" smtClean="0"/>
                  <a:t>      </a:t>
                </a:r>
                <a:endParaRPr lang="en-US" altLang="zh-CN" dirty="0"/>
              </a:p>
              <a:p>
                <a:r>
                  <a:rPr lang="en-US" altLang="zh-CN" dirty="0" smtClean="0"/>
                  <a:t>  </a:t>
                </a:r>
              </a:p>
              <a:p>
                <a:endParaRPr lang="en-US" altLang="zh-CN" dirty="0"/>
              </a:p>
              <a:p>
                <a:r>
                  <a:rPr lang="en-US" altLang="zh-CN" dirty="0" smtClean="0"/>
                  <a:t> </a:t>
                </a:r>
              </a:p>
              <a:p>
                <a:endParaRPr lang="en-US" altLang="zh-CN" dirty="0" smtClean="0"/>
              </a:p>
              <a:p>
                <a:pPr eaLnBrk="1" hangingPunct="1">
                  <a:buFont typeface="Wingdings" charset="2"/>
                  <a:buChar char="Ø"/>
                </a:pPr>
                <a14:m>
                  <m:oMath xmlns:m="http://schemas.openxmlformats.org/officeDocument/2006/math">
                    <m:sSup>
                      <m:sSupPr>
                        <m:ctrlPr>
                          <a:rPr lang="en-US" altLang="zh-CN" i="1">
                            <a:latin typeface="Cambria Math" charset="0"/>
                          </a:rPr>
                        </m:ctrlPr>
                      </m:sSupPr>
                      <m:e>
                        <m:r>
                          <a:rPr lang="en-US" altLang="zh-CN" i="1">
                            <a:latin typeface="Cambria Math" charset="0"/>
                          </a:rPr>
                          <m:t>𝑢</m:t>
                        </m:r>
                      </m:e>
                      <m:sup>
                        <m:r>
                          <a:rPr lang="en-US" altLang="zh-CN" i="1">
                            <a:latin typeface="Cambria Math" charset="0"/>
                          </a:rPr>
                          <m:t>′</m:t>
                        </m:r>
                      </m:sup>
                    </m:sSup>
                  </m:oMath>
                </a14:m>
                <a:r>
                  <a:rPr lang="en-US" altLang="zh-CN" dirty="0"/>
                  <a:t>, </a:t>
                </a:r>
                <a14:m>
                  <m:oMath xmlns:m="http://schemas.openxmlformats.org/officeDocument/2006/math">
                    <m:sSup>
                      <m:sSupPr>
                        <m:ctrlPr>
                          <a:rPr lang="en-US" altLang="zh-CN" i="1">
                            <a:latin typeface="Cambria Math" charset="0"/>
                          </a:rPr>
                        </m:ctrlPr>
                      </m:sSupPr>
                      <m:e>
                        <m:r>
                          <a:rPr lang="en-US" altLang="zh-CN" i="1">
                            <a:latin typeface="Cambria Math" charset="0"/>
                          </a:rPr>
                          <m:t>𝑇</m:t>
                        </m:r>
                      </m:e>
                      <m:sup>
                        <m:r>
                          <a:rPr lang="en-US" altLang="zh-CN" i="1">
                            <a:latin typeface="Cambria Math" charset="0"/>
                          </a:rPr>
                          <m:t>′</m:t>
                        </m:r>
                      </m:sup>
                    </m:sSup>
                  </m:oMath>
                </a14:m>
                <a:r>
                  <a:rPr lang="en-US" altLang="zh-CN" dirty="0"/>
                  <a:t>and </a:t>
                </a:r>
                <a14:m>
                  <m:oMath xmlns:m="http://schemas.openxmlformats.org/officeDocument/2006/math">
                    <m:sSup>
                      <m:sSupPr>
                        <m:ctrlPr>
                          <a:rPr lang="en-US" altLang="zh-CN" i="1">
                            <a:latin typeface="Cambria Math" charset="0"/>
                          </a:rPr>
                        </m:ctrlPr>
                      </m:sSupPr>
                      <m:e>
                        <m:r>
                          <a:rPr lang="en-US" altLang="zh-CN" i="1">
                            <a:latin typeface="Cambria Math" charset="0"/>
                          </a:rPr>
                          <m:t>𝑝</m:t>
                        </m:r>
                      </m:e>
                      <m:sup>
                        <m:r>
                          <a:rPr lang="en-US" altLang="zh-CN" i="1">
                            <a:latin typeface="Cambria Math" charset="0"/>
                          </a:rPr>
                          <m:t>′</m:t>
                        </m:r>
                      </m:sup>
                    </m:sSup>
                  </m:oMath>
                </a14:m>
                <a:r>
                  <a:rPr lang="en-US" altLang="zh-CN" dirty="0"/>
                  <a:t> are related with </a:t>
                </a:r>
                <a14:m>
                  <m:oMath xmlns:m="http://schemas.openxmlformats.org/officeDocument/2006/math">
                    <m:sSup>
                      <m:sSupPr>
                        <m:ctrlPr>
                          <a:rPr lang="en-US" altLang="zh-CN" i="1">
                            <a:latin typeface="Cambria Math" charset="0"/>
                          </a:rPr>
                        </m:ctrlPr>
                      </m:sSupPr>
                      <m:e>
                        <m:r>
                          <a:rPr lang="en-US" altLang="zh-CN" i="1">
                            <a:latin typeface="Cambria Math" charset="0"/>
                          </a:rPr>
                          <m:t>𝑤</m:t>
                        </m:r>
                      </m:e>
                      <m:sup>
                        <m:r>
                          <a:rPr lang="en-US" altLang="zh-CN" i="1">
                            <a:latin typeface="Cambria Math" charset="0"/>
                          </a:rPr>
                          <m:t>′</m:t>
                        </m:r>
                      </m:sup>
                    </m:sSup>
                  </m:oMath>
                </a14:m>
                <a:r>
                  <a:rPr lang="en-US" altLang="zh-CN" dirty="0"/>
                  <a:t> by the polarization relations: </a:t>
                </a:r>
              </a:p>
              <a:p>
                <a:pPr algn="ctr"/>
                <a:endParaRPr lang="en-US" altLang="zh-CN" dirty="0"/>
              </a:p>
              <a:p>
                <a:pPr eaLnBrk="1" hangingPunct="1">
                  <a:buFont typeface="Wingdings" charset="2"/>
                  <a:buChar char="Ø"/>
                </a:pPr>
                <a:endParaRPr lang="en-US" altLang="zh-CN" dirty="0" smtClean="0"/>
              </a:p>
              <a:p>
                <a:pPr eaLnBrk="1" hangingPunct="1">
                  <a:buFont typeface="Wingdings" charset="2"/>
                  <a:buChar char="Ø"/>
                </a:pPr>
                <a:endParaRPr lang="en-US" altLang="zh-CN" dirty="0"/>
              </a:p>
            </p:txBody>
          </p:sp>
        </mc:Choice>
        <mc:Fallback xmlns="">
          <p:sp>
            <p:nvSpPr>
              <p:cNvPr id="19" name="TextBox 2075"/>
              <p:cNvSpPr txBox="1">
                <a:spLocks noRot="1" noChangeAspect="1" noMove="1" noResize="1" noEditPoints="1" noAdjustHandles="1" noChangeArrowheads="1" noChangeShapeType="1" noTextEdit="1"/>
              </p:cNvSpPr>
              <p:nvPr/>
            </p:nvSpPr>
            <p:spPr bwMode="auto">
              <a:xfrm>
                <a:off x="16544658" y="11161874"/>
                <a:ext cx="14819554" cy="5632311"/>
              </a:xfrm>
              <a:prstGeom prst="rect">
                <a:avLst/>
              </a:prstGeom>
              <a:blipFill rotWithShape="0">
                <a:blip r:embed="rId5"/>
                <a:stretch>
                  <a:fillRect l="-617" t="-866" r="-411"/>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graphicFrame>
        <p:nvGraphicFramePr>
          <p:cNvPr id="20" name="Object 137"/>
          <p:cNvGraphicFramePr>
            <a:graphicFrameLocks noChangeAspect="1"/>
          </p:cNvGraphicFramePr>
          <p:nvPr>
            <p:extLst>
              <p:ext uri="{D42A27DB-BD31-4B8C-83A1-F6EECF244321}">
                <p14:modId xmlns:p14="http://schemas.microsoft.com/office/powerpoint/2010/main" val="883281964"/>
              </p:ext>
            </p:extLst>
          </p:nvPr>
        </p:nvGraphicFramePr>
        <p:xfrm>
          <a:off x="22146530" y="12282923"/>
          <a:ext cx="6867525" cy="603250"/>
        </p:xfrm>
        <a:graphic>
          <a:graphicData uri="http://schemas.openxmlformats.org/presentationml/2006/ole">
            <mc:AlternateContent xmlns:mc="http://schemas.openxmlformats.org/markup-compatibility/2006">
              <mc:Choice xmlns:v="urn:schemas-microsoft-com:vml" Requires="v">
                <p:oleObj spid="_x0000_s1132" name="文档" r:id="rId6" imgW="5943600" imgH="482600" progId="Word.Document.12">
                  <p:embed/>
                </p:oleObj>
              </mc:Choice>
              <mc:Fallback>
                <p:oleObj name="文档" r:id="rId6" imgW="5943600" imgH="482600" progId="Word.Document.12">
                  <p:embed/>
                  <p:pic>
                    <p:nvPicPr>
                      <p:cNvPr id="0" name=""/>
                      <p:cNvPicPr>
                        <a:picLocks noChangeAspect="1" noChangeArrowheads="1"/>
                      </p:cNvPicPr>
                      <p:nvPr/>
                    </p:nvPicPr>
                    <p:blipFill>
                      <a:blip r:embed="rId7"/>
                      <a:srcRect/>
                      <a:stretch>
                        <a:fillRect/>
                      </a:stretch>
                    </p:blipFill>
                    <p:spPr bwMode="auto">
                      <a:xfrm>
                        <a:off x="22146530" y="12282923"/>
                        <a:ext cx="6867525" cy="603250"/>
                      </a:xfrm>
                      <a:prstGeom prst="rect">
                        <a:avLst/>
                      </a:prstGeom>
                      <a:noFill/>
                      <a:ln>
                        <a:noFill/>
                      </a:ln>
                      <a:effectLst/>
                    </p:spPr>
                  </p:pic>
                </p:oleObj>
              </mc:Fallback>
            </mc:AlternateContent>
          </a:graphicData>
        </a:graphic>
      </p:graphicFrame>
      <p:graphicFrame>
        <p:nvGraphicFramePr>
          <p:cNvPr id="21" name="Object 137"/>
          <p:cNvGraphicFramePr>
            <a:graphicFrameLocks noChangeAspect="1"/>
          </p:cNvGraphicFramePr>
          <p:nvPr>
            <p:extLst>
              <p:ext uri="{D42A27DB-BD31-4B8C-83A1-F6EECF244321}">
                <p14:modId xmlns:p14="http://schemas.microsoft.com/office/powerpoint/2010/main" val="1913000884"/>
              </p:ext>
            </p:extLst>
          </p:nvPr>
        </p:nvGraphicFramePr>
        <p:xfrm>
          <a:off x="20016673" y="13456445"/>
          <a:ext cx="6914583" cy="1742329"/>
        </p:xfrm>
        <a:graphic>
          <a:graphicData uri="http://schemas.openxmlformats.org/presentationml/2006/ole">
            <mc:AlternateContent xmlns:mc="http://schemas.openxmlformats.org/markup-compatibility/2006">
              <mc:Choice xmlns:v="urn:schemas-microsoft-com:vml" Requires="v">
                <p:oleObj spid="_x0000_s1133" name="文档" r:id="rId8" imgW="5943600" imgH="1384300" progId="Word.Document.12">
                  <p:embed/>
                </p:oleObj>
              </mc:Choice>
              <mc:Fallback>
                <p:oleObj name="文档" r:id="rId8" imgW="5943600" imgH="1384300" progId="Word.Document.12">
                  <p:embed/>
                  <p:pic>
                    <p:nvPicPr>
                      <p:cNvPr id="0" name=""/>
                      <p:cNvPicPr>
                        <a:picLocks noChangeAspect="1" noChangeArrowheads="1"/>
                      </p:cNvPicPr>
                      <p:nvPr/>
                    </p:nvPicPr>
                    <p:blipFill>
                      <a:blip r:embed="rId9"/>
                      <a:srcRect/>
                      <a:stretch>
                        <a:fillRect/>
                      </a:stretch>
                    </p:blipFill>
                    <p:spPr bwMode="auto">
                      <a:xfrm>
                        <a:off x="20016673" y="13456445"/>
                        <a:ext cx="6914583" cy="1742329"/>
                      </a:xfrm>
                      <a:prstGeom prst="rect">
                        <a:avLst/>
                      </a:prstGeom>
                      <a:noFill/>
                      <a:ln>
                        <a:noFill/>
                      </a:ln>
                      <a:effectLst/>
                    </p:spPr>
                  </p:pic>
                </p:oleObj>
              </mc:Fallback>
            </mc:AlternateContent>
          </a:graphicData>
        </a:graphic>
      </p:graphicFrame>
      <p:graphicFrame>
        <p:nvGraphicFramePr>
          <p:cNvPr id="22" name="Object 137"/>
          <p:cNvGraphicFramePr>
            <a:graphicFrameLocks noChangeAspect="1"/>
          </p:cNvGraphicFramePr>
          <p:nvPr>
            <p:extLst>
              <p:ext uri="{D42A27DB-BD31-4B8C-83A1-F6EECF244321}">
                <p14:modId xmlns:p14="http://schemas.microsoft.com/office/powerpoint/2010/main" val="1828178151"/>
              </p:ext>
            </p:extLst>
          </p:nvPr>
        </p:nvGraphicFramePr>
        <p:xfrm>
          <a:off x="20063731" y="15556267"/>
          <a:ext cx="6867525" cy="2333625"/>
        </p:xfrm>
        <a:graphic>
          <a:graphicData uri="http://schemas.openxmlformats.org/presentationml/2006/ole">
            <mc:AlternateContent xmlns:mc="http://schemas.openxmlformats.org/markup-compatibility/2006">
              <mc:Choice xmlns:v="urn:schemas-microsoft-com:vml" Requires="v">
                <p:oleObj spid="_x0000_s1134" name="文档" r:id="rId10" imgW="5943600" imgH="1866900" progId="Word.Document.12">
                  <p:embed/>
                </p:oleObj>
              </mc:Choice>
              <mc:Fallback>
                <p:oleObj name="文档" r:id="rId10" imgW="5943600" imgH="1866900" progId="Word.Document.12">
                  <p:embed/>
                  <p:pic>
                    <p:nvPicPr>
                      <p:cNvPr id="0" name=""/>
                      <p:cNvPicPr>
                        <a:picLocks noChangeAspect="1" noChangeArrowheads="1"/>
                      </p:cNvPicPr>
                      <p:nvPr/>
                    </p:nvPicPr>
                    <p:blipFill>
                      <a:blip r:embed="rId11"/>
                      <a:srcRect/>
                      <a:stretch>
                        <a:fillRect/>
                      </a:stretch>
                    </p:blipFill>
                    <p:spPr bwMode="auto">
                      <a:xfrm>
                        <a:off x="20063731" y="15556267"/>
                        <a:ext cx="6867525" cy="2333625"/>
                      </a:xfrm>
                      <a:prstGeom prst="rect">
                        <a:avLst/>
                      </a:prstGeom>
                      <a:noFill/>
                      <a:ln>
                        <a:noFill/>
                      </a:ln>
                      <a:effectLst/>
                    </p:spPr>
                  </p:pic>
                </p:oleObj>
              </mc:Fallback>
            </mc:AlternateContent>
          </a:graphicData>
        </a:graphic>
      </p:graphicFrame>
      <p:sp>
        <p:nvSpPr>
          <p:cNvPr id="23" name="AutoShape 15"/>
          <p:cNvSpPr>
            <a:spLocks noChangeArrowheads="1"/>
          </p:cNvSpPr>
          <p:nvPr/>
        </p:nvSpPr>
        <p:spPr bwMode="auto">
          <a:xfrm>
            <a:off x="486627" y="17985394"/>
            <a:ext cx="15090772" cy="914400"/>
          </a:xfrm>
          <a:prstGeom prst="roundRect">
            <a:avLst>
              <a:gd name="adj" fmla="val 50000"/>
            </a:avLst>
          </a:prstGeom>
          <a:solidFill>
            <a:srgbClr val="002060"/>
          </a:solidFill>
          <a:ln>
            <a:noFill/>
          </a:ln>
          <a:effectLst>
            <a:outerShdw blurRad="63500" sx="999" sy="999" algn="ctr" rotWithShape="0">
              <a:srgbClr val="787878">
                <a:alpha val="74998"/>
              </a:srgbClr>
            </a:outerShdw>
          </a:effectLst>
          <a:extLst>
            <a:ext uri="{91240B29-F687-4F45-9708-019B960494DF}">
              <a14:hiddenLine xmlns:a14="http://schemas.microsoft.com/office/drawing/2010/main" w="50800">
                <a:solidFill>
                  <a:srgbClr val="000000"/>
                </a:solidFill>
                <a:round/>
                <a:headEnd/>
                <a:tailEnd/>
              </a14:hiddenLine>
            </a:ext>
          </a:extLst>
        </p:spPr>
        <p:txBody>
          <a:bodyPr wrap="none" lIns="43748" tIns="21122" rIns="43748" bIns="21122" anchor="ctr"/>
          <a:lstStyle/>
          <a:p>
            <a:pPr algn="ctr" defTabSz="412750" eaLnBrk="0" hangingPunct="0">
              <a:defRPr/>
            </a:pPr>
            <a:r>
              <a:rPr lang="en-US" sz="4400" b="1" dirty="0" smtClean="0">
                <a:solidFill>
                  <a:schemeClr val="bg1"/>
                </a:solidFill>
                <a:effectLst>
                  <a:outerShdw blurRad="38100" dist="38100" dir="2700000" algn="tl">
                    <a:srgbClr val="000000"/>
                  </a:outerShdw>
                </a:effectLst>
                <a:latin typeface="Verdana" pitchFamily="34" charset="0"/>
              </a:rPr>
              <a:t>Propagation and Amplitude of Gravity Wave</a:t>
            </a:r>
            <a:endParaRPr lang="en-US" sz="4400" b="1" dirty="0">
              <a:solidFill>
                <a:schemeClr val="bg1"/>
              </a:solidFill>
              <a:effectLst>
                <a:outerShdw blurRad="38100" dist="38100" dir="2700000" algn="tl">
                  <a:srgbClr val="000000"/>
                </a:outerShdw>
              </a:effectLst>
              <a:latin typeface="Verdana" pitchFamily="34" charset="0"/>
            </a:endParaRPr>
          </a:p>
        </p:txBody>
      </p:sp>
      <p:sp>
        <p:nvSpPr>
          <p:cNvPr id="24" name="TextBox 129"/>
          <p:cNvSpPr txBox="1">
            <a:spLocks noChangeArrowheads="1"/>
          </p:cNvSpPr>
          <p:nvPr/>
        </p:nvSpPr>
        <p:spPr bwMode="auto">
          <a:xfrm>
            <a:off x="652218" y="18981310"/>
            <a:ext cx="1481955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buFont typeface="Wingdings" charset="2"/>
              <a:buChar char="Ø"/>
            </a:pPr>
            <a:r>
              <a:rPr lang="en-US" altLang="zh-CN" dirty="0" smtClean="0"/>
              <a:t>The </a:t>
            </a:r>
            <a:r>
              <a:rPr lang="en-US" altLang="zh-CN" dirty="0"/>
              <a:t>analysis by Cui et al. (2013) show that the range of gravity wave period is </a:t>
            </a:r>
            <a:r>
              <a:rPr lang="en-US" altLang="zh-CN" dirty="0" smtClean="0"/>
              <a:t>80 </a:t>
            </a:r>
            <a:r>
              <a:rPr lang="en-US" altLang="zh-CN" dirty="0"/>
              <a:t>min to </a:t>
            </a:r>
            <a:r>
              <a:rPr lang="en-US" altLang="zh-CN" dirty="0" smtClean="0"/>
              <a:t>10 </a:t>
            </a:r>
            <a:r>
              <a:rPr lang="en-US" altLang="zh-CN" dirty="0"/>
              <a:t>h. </a:t>
            </a:r>
            <a:endParaRPr lang="en-US" altLang="zh-CN" dirty="0" smtClean="0"/>
          </a:p>
          <a:p>
            <a:pPr eaLnBrk="1" hangingPunct="1">
              <a:buFont typeface="Wingdings" charset="2"/>
              <a:buChar char="Ø"/>
            </a:pPr>
            <a:r>
              <a:rPr lang="en-US" altLang="zh-CN" dirty="0" smtClean="0"/>
              <a:t>We </a:t>
            </a:r>
            <a:r>
              <a:rPr lang="en-US" altLang="zh-CN" dirty="0"/>
              <a:t>select 9 wave models and the properties of these waves are listed in table </a:t>
            </a:r>
            <a:r>
              <a:rPr lang="en-US" altLang="zh-CN" dirty="0" smtClean="0"/>
              <a:t>1.</a:t>
            </a:r>
            <a:endParaRPr lang="en-US" altLang="zh-CN" dirty="0"/>
          </a:p>
        </p:txBody>
      </p:sp>
      <p:sp>
        <p:nvSpPr>
          <p:cNvPr id="25" name="TextBox 18"/>
          <p:cNvSpPr txBox="1">
            <a:spLocks noChangeArrowheads="1"/>
          </p:cNvSpPr>
          <p:nvPr/>
        </p:nvSpPr>
        <p:spPr bwMode="auto">
          <a:xfrm>
            <a:off x="651437" y="19775829"/>
            <a:ext cx="7274949"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zh-CN" b="1" dirty="0" smtClean="0"/>
              <a:t>Table 1. Summary </a:t>
            </a:r>
            <a:r>
              <a:rPr lang="en-US" altLang="zh-CN" b="1" dirty="0"/>
              <a:t>of gravity wave parameters and the maximum </a:t>
            </a:r>
            <a:r>
              <a:rPr lang="en-US" altLang="zh-CN" b="1" dirty="0" smtClean="0"/>
              <a:t>temperature </a:t>
            </a:r>
            <a:r>
              <a:rPr lang="en-US" altLang="zh-CN" b="1" dirty="0"/>
              <a:t>amplitudes and the altitudes at which the waves have their maximum amplitudes </a:t>
            </a:r>
          </a:p>
          <a:p>
            <a:pPr eaLnBrk="1" hangingPunct="1"/>
            <a:endParaRPr lang="en-US" altLang="zh-CN" sz="1800" b="1" dirty="0"/>
          </a:p>
        </p:txBody>
      </p:sp>
      <mc:AlternateContent xmlns:mc="http://schemas.openxmlformats.org/markup-compatibility/2006" xmlns:a14="http://schemas.microsoft.com/office/drawing/2010/main">
        <mc:Choice Requires="a14">
          <p:graphicFrame>
            <p:nvGraphicFramePr>
              <p:cNvPr id="26" name="表格 25"/>
              <p:cNvGraphicFramePr>
                <a:graphicFrameLocks noGrp="1"/>
              </p:cNvGraphicFramePr>
              <p:nvPr>
                <p:extLst>
                  <p:ext uri="{D42A27DB-BD31-4B8C-83A1-F6EECF244321}">
                    <p14:modId xmlns:p14="http://schemas.microsoft.com/office/powerpoint/2010/main" val="991161435"/>
                  </p:ext>
                </p:extLst>
              </p:nvPr>
            </p:nvGraphicFramePr>
            <p:xfrm>
              <a:off x="809638" y="21072246"/>
              <a:ext cx="6715577" cy="4937760"/>
            </p:xfrm>
            <a:graphic>
              <a:graphicData uri="http://schemas.openxmlformats.org/drawingml/2006/table">
                <a:tbl>
                  <a:tblPr firstRow="1" bandRow="1">
                    <a:tableStyleId>{8799B23B-EC83-4686-B30A-512413B5E67A}</a:tableStyleId>
                  </a:tblPr>
                  <a:tblGrid>
                    <a:gridCol w="1193800"/>
                    <a:gridCol w="1193800"/>
                    <a:gridCol w="1117600"/>
                    <a:gridCol w="1371600"/>
                    <a:gridCol w="1838777"/>
                  </a:tblGrid>
                  <a:tr h="463644">
                    <a:tc>
                      <a:txBody>
                        <a:bodyPr/>
                        <a:lstStyle/>
                        <a:p>
                          <a:pPr algn="ctr"/>
                          <a:r>
                            <a:rPr lang="en-US" altLang="zh-CN" sz="2400" b="1" baseline="0" dirty="0" smtClean="0"/>
                            <a:t>Period </a:t>
                          </a:r>
                          <a14:m>
                            <m:oMath xmlns:m="http://schemas.openxmlformats.org/officeDocument/2006/math">
                              <m:r>
                                <a:rPr lang="en-US" altLang="zh-CN" sz="2400" b="1" i="1" baseline="0" smtClean="0">
                                  <a:latin typeface="Cambria Math" charset="0"/>
                                </a:rPr>
                                <m:t>𝛕</m:t>
                              </m:r>
                            </m:oMath>
                          </a14:m>
                          <a:r>
                            <a:rPr lang="en-US" altLang="zh-CN" sz="2400" b="1" dirty="0" smtClean="0"/>
                            <a:t> (h)</a:t>
                          </a:r>
                          <a:endParaRPr lang="zh-CN" altLang="en-US" sz="2400" b="1" i="0" dirty="0"/>
                        </a:p>
                      </a:txBody>
                      <a:tcPr>
                        <a:lnL w="19050" cap="flat" cmpd="sng" algn="ctr">
                          <a:noFill/>
                          <a:prstDash val="solid"/>
                          <a:round/>
                          <a:headEnd type="none" w="med" len="med"/>
                          <a:tailEnd type="none" w="med" len="med"/>
                        </a:lnL>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400" b="1" dirty="0" smtClean="0"/>
                            <a:t>  </a:t>
                          </a:r>
                          <a14:m>
                            <m:oMath xmlns:m="http://schemas.openxmlformats.org/officeDocument/2006/math">
                              <m:sSub>
                                <m:sSubPr>
                                  <m:ctrlPr>
                                    <a:rPr lang="en-US" altLang="zh-CN" sz="2400" b="1" i="1" smtClean="0">
                                      <a:latin typeface="Cambria Math" charset="0"/>
                                    </a:rPr>
                                  </m:ctrlPr>
                                </m:sSubPr>
                                <m:e>
                                  <m:r>
                                    <a:rPr lang="en-US" altLang="zh-CN" sz="2400" b="1" i="1" smtClean="0">
                                      <a:latin typeface="Cambria Math" charset="0"/>
                                    </a:rPr>
                                    <m:t>𝛌</m:t>
                                  </m:r>
                                </m:e>
                                <m:sub>
                                  <m:r>
                                    <a:rPr lang="en-US" altLang="zh-CN" sz="2400" b="1" i="1" smtClean="0">
                                      <a:latin typeface="Cambria Math" charset="0"/>
                                    </a:rPr>
                                    <m:t>𝐡</m:t>
                                  </m:r>
                                </m:sub>
                              </m:sSub>
                            </m:oMath>
                          </a14:m>
                          <a:r>
                            <a:rPr lang="en-US" altLang="zh-CN" sz="2400" b="1" dirty="0" smtClean="0"/>
                            <a:t> (km)</a:t>
                          </a:r>
                          <a:endParaRPr lang="zh-CN" altLang="en-US" sz="2400" b="1" i="0" dirty="0"/>
                        </a:p>
                      </a:txBody>
                      <a:tcP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14:m>
                            <m:oMath xmlns:m="http://schemas.openxmlformats.org/officeDocument/2006/math">
                              <m:sSub>
                                <m:sSubPr>
                                  <m:ctrlPr>
                                    <a:rPr lang="en-US" altLang="zh-CN" sz="2400" b="1" i="1" smtClean="0">
                                      <a:latin typeface="Cambria Math" charset="0"/>
                                    </a:rPr>
                                  </m:ctrlPr>
                                </m:sSubPr>
                                <m:e>
                                  <m:r>
                                    <a:rPr lang="en-US" altLang="zh-CN" sz="2400" b="1" i="1" smtClean="0">
                                      <a:latin typeface="Cambria Math" charset="0"/>
                                    </a:rPr>
                                    <m:t>𝐜</m:t>
                                  </m:r>
                                </m:e>
                                <m:sub>
                                  <m:r>
                                    <a:rPr lang="en-US" altLang="zh-CN" sz="2400" b="1" i="1" smtClean="0">
                                      <a:latin typeface="Cambria Math" charset="0"/>
                                    </a:rPr>
                                    <m:t>𝐡</m:t>
                                  </m:r>
                                </m:sub>
                              </m:sSub>
                            </m:oMath>
                          </a14:m>
                          <a:r>
                            <a:rPr lang="en-US" altLang="zh-CN" sz="2400" b="1" dirty="0" smtClean="0"/>
                            <a:t> (km s</a:t>
                          </a:r>
                          <a:r>
                            <a:rPr lang="en-US" altLang="zh-CN" sz="2400" b="1" baseline="30000" dirty="0" smtClean="0"/>
                            <a:t>-1</a:t>
                          </a:r>
                          <a:r>
                            <a:rPr lang="en-US" altLang="zh-CN" sz="2400" b="1" dirty="0" smtClean="0"/>
                            <a:t>)</a:t>
                          </a:r>
                          <a:endParaRPr lang="zh-CN" altLang="en-US" sz="2400" b="1" i="0" dirty="0"/>
                        </a:p>
                      </a:txBody>
                      <a:tcP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14:m>
                            <m:oMath xmlns:m="http://schemas.openxmlformats.org/officeDocument/2006/math">
                              <m:sSub>
                                <m:sSubPr>
                                  <m:ctrlPr>
                                    <a:rPr lang="en-US" altLang="zh-CN" sz="2400" b="1" i="1" smtClean="0">
                                      <a:latin typeface="Cambria Math" charset="0"/>
                                    </a:rPr>
                                  </m:ctrlPr>
                                </m:sSubPr>
                                <m:e>
                                  <m:d>
                                    <m:dPr>
                                      <m:ctrlPr>
                                        <a:rPr lang="mr-IN" altLang="zh-CN" sz="2400" b="1" i="1" smtClean="0">
                                          <a:latin typeface="Cambria Math" charset="0"/>
                                        </a:rPr>
                                      </m:ctrlPr>
                                    </m:dPr>
                                    <m:e>
                                      <m:r>
                                        <a:rPr lang="mr-IN" altLang="zh-CN" sz="2400" b="1" smtClean="0">
                                          <a:latin typeface="Cambria Math" charset="0"/>
                                        </a:rPr>
                                        <m:t>∆</m:t>
                                      </m:r>
                                      <m:r>
                                        <a:rPr lang="en-US" altLang="zh-CN" sz="2400" b="1" i="1" smtClean="0">
                                          <a:latin typeface="Cambria Math" charset="0"/>
                                        </a:rPr>
                                        <m:t>𝐓</m:t>
                                      </m:r>
                                    </m:e>
                                  </m:d>
                                </m:e>
                                <m:sub>
                                  <m:r>
                                    <a:rPr lang="en-US" altLang="zh-CN" sz="2400" b="1" i="1" smtClean="0">
                                      <a:latin typeface="Cambria Math" charset="0"/>
                                    </a:rPr>
                                    <m:t>𝐦𝐚𝐱</m:t>
                                  </m:r>
                                </m:sub>
                              </m:sSub>
                              <m:r>
                                <a:rPr lang="en-US" altLang="zh-CN" sz="2400" b="1" smtClean="0">
                                  <a:latin typeface="Cambria Math" charset="0"/>
                                </a:rPr>
                                <m:t> </m:t>
                              </m:r>
                            </m:oMath>
                          </a14:m>
                          <a:r>
                            <a:rPr lang="en-US" altLang="zh-CN" sz="2400" b="1" i="0" dirty="0" smtClean="0"/>
                            <a:t>(K)</a:t>
                          </a:r>
                          <a:endParaRPr lang="zh-CN" altLang="en-US" sz="2400" b="1" i="0" dirty="0"/>
                        </a:p>
                      </a:txBody>
                      <a:tcP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2400" b="1" i="1" smtClean="0">
                                        <a:latin typeface="Cambria Math" charset="0"/>
                                      </a:rPr>
                                    </m:ctrlPr>
                                  </m:sSubPr>
                                  <m:e>
                                    <m:r>
                                      <a:rPr lang="en-US" altLang="zh-CN" sz="2400" b="1" i="1" smtClean="0">
                                        <a:latin typeface="Cambria Math" charset="0"/>
                                      </a:rPr>
                                      <m:t>𝐳</m:t>
                                    </m:r>
                                  </m:e>
                                  <m:sub>
                                    <m:sSub>
                                      <m:sSubPr>
                                        <m:ctrlPr>
                                          <a:rPr lang="en-US" altLang="zh-CN" sz="2400" b="1" i="1" smtClean="0">
                                            <a:latin typeface="Cambria Math" charset="0"/>
                                          </a:rPr>
                                        </m:ctrlPr>
                                      </m:sSubPr>
                                      <m:e>
                                        <m:d>
                                          <m:dPr>
                                            <m:ctrlPr>
                                              <a:rPr lang="mr-IN" altLang="zh-CN" sz="2400" b="1" i="1" smtClean="0">
                                                <a:latin typeface="Cambria Math" charset="0"/>
                                              </a:rPr>
                                            </m:ctrlPr>
                                          </m:dPr>
                                          <m:e>
                                            <m:r>
                                              <a:rPr lang="mr-IN" altLang="zh-CN" sz="2400" b="1" smtClean="0">
                                                <a:latin typeface="Cambria Math" charset="0"/>
                                              </a:rPr>
                                              <m:t>∆</m:t>
                                            </m:r>
                                            <m:r>
                                              <a:rPr lang="en-US" altLang="zh-CN" sz="2400" b="1" i="1" smtClean="0">
                                                <a:latin typeface="Cambria Math" charset="0"/>
                                              </a:rPr>
                                              <m:t>𝐓</m:t>
                                            </m:r>
                                          </m:e>
                                        </m:d>
                                      </m:e>
                                      <m:sub>
                                        <m:r>
                                          <a:rPr lang="en-US" altLang="zh-CN" sz="2400" b="1" i="1" smtClean="0">
                                            <a:latin typeface="Cambria Math" charset="0"/>
                                          </a:rPr>
                                          <m:t>𝐦𝐚𝐱</m:t>
                                        </m:r>
                                      </m:sub>
                                    </m:sSub>
                                  </m:sub>
                                </m:sSub>
                                <m:r>
                                  <a:rPr lang="en-US" altLang="zh-CN" sz="2400" b="1" smtClean="0">
                                    <a:latin typeface="Cambria Math" charset="0"/>
                                  </a:rPr>
                                  <m:t>(</m:t>
                                </m:r>
                                <m:r>
                                  <a:rPr lang="en-US" altLang="zh-CN" sz="2400" b="1" i="1" smtClean="0">
                                    <a:latin typeface="Cambria Math" charset="0"/>
                                  </a:rPr>
                                  <m:t>𝐤𝐦</m:t>
                                </m:r>
                                <m:r>
                                  <a:rPr lang="en-US" altLang="zh-CN" sz="2400" b="1" smtClean="0">
                                    <a:latin typeface="Cambria Math" charset="0"/>
                                  </a:rPr>
                                  <m:t>)</m:t>
                                </m:r>
                              </m:oMath>
                            </m:oMathPara>
                          </a14:m>
                          <a:endParaRPr lang="zh-CN" altLang="en-US" sz="2400" b="1" i="0" dirty="0"/>
                        </a:p>
                      </a:txBody>
                      <a:tcPr>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21987">
                    <a:tc>
                      <a:txBody>
                        <a:bodyPr/>
                        <a:lstStyle/>
                        <a:p>
                          <a:pPr algn="ctr"/>
                          <a:r>
                            <a:rPr lang="en-US" altLang="zh-CN" sz="2400" dirty="0" smtClean="0"/>
                            <a:t>3</a:t>
                          </a:r>
                          <a:endParaRPr lang="zh-CN" altLang="en-US" sz="2400" dirty="0"/>
                        </a:p>
                      </a:txBody>
                      <a:tcPr>
                        <a:lnL w="1270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altLang="zh-CN" sz="2400" dirty="0" smtClean="0"/>
                            <a:t>600</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0.06</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4.3</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1230</a:t>
                          </a:r>
                          <a:endParaRPr lang="zh-CN" altLang="en-US" sz="2400" dirty="0"/>
                        </a:p>
                      </a:txBody>
                      <a:tcPr>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tcPr>
                    </a:tc>
                  </a:tr>
                  <a:tr h="421987">
                    <a:tc>
                      <a:txBody>
                        <a:bodyPr/>
                        <a:lstStyle/>
                        <a:p>
                          <a:pPr algn="ctr"/>
                          <a:r>
                            <a:rPr lang="en-US" altLang="zh-CN" sz="2400" dirty="0" smtClean="0"/>
                            <a:t>3</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0.08</a:t>
                          </a:r>
                          <a:endParaRPr lang="zh-CN" altLang="en-US" sz="2400" dirty="0"/>
                        </a:p>
                      </a:txBody>
                      <a:tcPr/>
                    </a:tc>
                    <a:tc>
                      <a:txBody>
                        <a:bodyPr/>
                        <a:lstStyle/>
                        <a:p>
                          <a:pPr algn="ctr"/>
                          <a:r>
                            <a:rPr lang="en-US" altLang="zh-CN" sz="2400" dirty="0" smtClean="0"/>
                            <a:t>8.9</a:t>
                          </a:r>
                          <a:endParaRPr lang="zh-CN" altLang="en-US" sz="2400" dirty="0"/>
                        </a:p>
                      </a:txBody>
                      <a:tcPr/>
                    </a:tc>
                    <a:tc>
                      <a:txBody>
                        <a:bodyPr/>
                        <a:lstStyle/>
                        <a:p>
                          <a:pPr algn="ctr"/>
                          <a:r>
                            <a:rPr lang="en-US" altLang="zh-CN" sz="2400" dirty="0" smtClean="0"/>
                            <a:t>1321</a:t>
                          </a:r>
                          <a:endParaRPr lang="zh-CN" altLang="en-US" sz="2400" dirty="0"/>
                        </a:p>
                      </a:txBody>
                      <a:tcPr>
                        <a:lnR w="12700" cap="flat" cmpd="sng" algn="ctr">
                          <a:noFill/>
                          <a:prstDash val="solid"/>
                          <a:round/>
                          <a:headEnd type="none" w="med" len="med"/>
                          <a:tailEnd type="none" w="med" len="med"/>
                        </a:lnR>
                      </a:tcPr>
                    </a:tc>
                  </a:tr>
                  <a:tr h="421987">
                    <a:tc>
                      <a:txBody>
                        <a:bodyPr/>
                        <a:lstStyle/>
                        <a:p>
                          <a:pPr algn="ctr"/>
                          <a:r>
                            <a:rPr lang="en-US" altLang="zh-CN" sz="2400" dirty="0" smtClean="0"/>
                            <a:t>3</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1200</a:t>
                          </a:r>
                          <a:endParaRPr lang="zh-CN" altLang="en-US" sz="2400" dirty="0"/>
                        </a:p>
                      </a:txBody>
                      <a:tcPr/>
                    </a:tc>
                    <a:tc>
                      <a:txBody>
                        <a:bodyPr/>
                        <a:lstStyle/>
                        <a:p>
                          <a:pPr algn="ctr"/>
                          <a:r>
                            <a:rPr lang="en-US" altLang="zh-CN" sz="2400" dirty="0" smtClean="0"/>
                            <a:t>0.11</a:t>
                          </a:r>
                          <a:endParaRPr lang="zh-CN" altLang="en-US" sz="2400" dirty="0"/>
                        </a:p>
                      </a:txBody>
                      <a:tcPr/>
                    </a:tc>
                    <a:tc>
                      <a:txBody>
                        <a:bodyPr/>
                        <a:lstStyle/>
                        <a:p>
                          <a:pPr algn="ctr"/>
                          <a:r>
                            <a:rPr lang="en-US" altLang="zh-CN" sz="2400" dirty="0" smtClean="0"/>
                            <a:t>15.0</a:t>
                          </a:r>
                          <a:endParaRPr lang="zh-CN" altLang="en-US" sz="2400" dirty="0"/>
                        </a:p>
                      </a:txBody>
                      <a:tcPr/>
                    </a:tc>
                    <a:tc>
                      <a:txBody>
                        <a:bodyPr/>
                        <a:lstStyle/>
                        <a:p>
                          <a:pPr algn="ctr"/>
                          <a:r>
                            <a:rPr lang="en-US" altLang="zh-CN" sz="2400" dirty="0" smtClean="0"/>
                            <a:t>1396</a:t>
                          </a:r>
                          <a:endParaRPr lang="zh-CN" altLang="en-US" sz="2400" dirty="0"/>
                        </a:p>
                      </a:txBody>
                      <a:tcPr>
                        <a:lnR w="12700" cap="flat" cmpd="sng" algn="ctr">
                          <a:noFill/>
                          <a:prstDash val="solid"/>
                          <a:round/>
                          <a:headEnd type="none" w="med" len="med"/>
                          <a:tailEnd type="none" w="med" len="med"/>
                        </a:lnR>
                      </a:tcPr>
                    </a:tc>
                  </a:tr>
                  <a:tr h="421987">
                    <a:tc>
                      <a:txBody>
                        <a:bodyPr/>
                        <a:lstStyle/>
                        <a:p>
                          <a:pPr algn="ctr"/>
                          <a:r>
                            <a:rPr lang="en-US" altLang="zh-CN" sz="2400" dirty="0" smtClean="0"/>
                            <a:t>6</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600</a:t>
                          </a:r>
                          <a:endParaRPr lang="zh-CN" altLang="en-US" sz="2400" dirty="0"/>
                        </a:p>
                      </a:txBody>
                      <a:tcPr/>
                    </a:tc>
                    <a:tc>
                      <a:txBody>
                        <a:bodyPr/>
                        <a:lstStyle/>
                        <a:p>
                          <a:pPr algn="ctr"/>
                          <a:r>
                            <a:rPr lang="en-US" altLang="zh-CN" sz="2400" dirty="0" smtClean="0"/>
                            <a:t>0.03</a:t>
                          </a:r>
                          <a:endParaRPr lang="zh-CN" altLang="en-US" sz="2400" dirty="0"/>
                        </a:p>
                      </a:txBody>
                      <a:tcPr/>
                    </a:tc>
                    <a:tc>
                      <a:txBody>
                        <a:bodyPr/>
                        <a:lstStyle/>
                        <a:p>
                          <a:pPr algn="ctr"/>
                          <a:r>
                            <a:rPr lang="en-US" altLang="zh-CN" sz="2400" dirty="0" smtClean="0"/>
                            <a:t>2.0</a:t>
                          </a:r>
                          <a:endParaRPr lang="zh-CN" altLang="en-US" sz="2400" dirty="0"/>
                        </a:p>
                      </a:txBody>
                      <a:tcPr/>
                    </a:tc>
                    <a:tc>
                      <a:txBody>
                        <a:bodyPr/>
                        <a:lstStyle/>
                        <a:p>
                          <a:pPr algn="ctr"/>
                          <a:r>
                            <a:rPr lang="en-US" altLang="zh-CN" sz="2400" dirty="0" smtClean="0"/>
                            <a:t>1046</a:t>
                          </a:r>
                          <a:endParaRPr lang="zh-CN" altLang="en-US" sz="2400" dirty="0"/>
                        </a:p>
                      </a:txBody>
                      <a:tcPr>
                        <a:lnR w="12700" cap="flat" cmpd="sng" algn="ctr">
                          <a:noFill/>
                          <a:prstDash val="solid"/>
                          <a:round/>
                          <a:headEnd type="none" w="med" len="med"/>
                          <a:tailEnd type="none" w="med" len="med"/>
                        </a:lnR>
                      </a:tcPr>
                    </a:tc>
                  </a:tr>
                  <a:tr h="421987">
                    <a:tc>
                      <a:txBody>
                        <a:bodyPr/>
                        <a:lstStyle/>
                        <a:p>
                          <a:pPr algn="ctr"/>
                          <a:r>
                            <a:rPr lang="en-US" altLang="zh-CN" sz="2400" dirty="0" smtClean="0"/>
                            <a:t>6</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0.04</a:t>
                          </a:r>
                          <a:endParaRPr lang="zh-CN" altLang="en-US" sz="2400" dirty="0"/>
                        </a:p>
                      </a:txBody>
                      <a:tcPr/>
                    </a:tc>
                    <a:tc>
                      <a:txBody>
                        <a:bodyPr/>
                        <a:lstStyle/>
                        <a:p>
                          <a:pPr algn="ctr"/>
                          <a:r>
                            <a:rPr lang="en-US" altLang="zh-CN" sz="2400" dirty="0" smtClean="0"/>
                            <a:t>4.4</a:t>
                          </a:r>
                          <a:endParaRPr lang="zh-CN" altLang="en-US" sz="2400" dirty="0"/>
                        </a:p>
                      </a:txBody>
                      <a:tcPr/>
                    </a:tc>
                    <a:tc>
                      <a:txBody>
                        <a:bodyPr/>
                        <a:lstStyle/>
                        <a:p>
                          <a:pPr algn="ctr"/>
                          <a:r>
                            <a:rPr lang="en-US" altLang="zh-CN" sz="2400" dirty="0" smtClean="0"/>
                            <a:t>1125</a:t>
                          </a:r>
                          <a:endParaRPr lang="zh-CN" altLang="en-US" sz="2400" dirty="0"/>
                        </a:p>
                      </a:txBody>
                      <a:tcPr>
                        <a:lnR w="12700" cap="flat" cmpd="sng" algn="ctr">
                          <a:noFill/>
                          <a:prstDash val="solid"/>
                          <a:round/>
                          <a:headEnd type="none" w="med" len="med"/>
                          <a:tailEnd type="none" w="med" len="med"/>
                        </a:lnR>
                      </a:tcPr>
                    </a:tc>
                  </a:tr>
                  <a:tr h="421987">
                    <a:tc>
                      <a:txBody>
                        <a:bodyPr/>
                        <a:lstStyle/>
                        <a:p>
                          <a:pPr algn="ctr"/>
                          <a:r>
                            <a:rPr lang="en-US" altLang="zh-CN" sz="2400" dirty="0" smtClean="0"/>
                            <a:t>6</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1200</a:t>
                          </a:r>
                          <a:endParaRPr lang="zh-CN" altLang="en-US" sz="2400" dirty="0"/>
                        </a:p>
                      </a:txBody>
                      <a:tcPr/>
                    </a:tc>
                    <a:tc>
                      <a:txBody>
                        <a:bodyPr/>
                        <a:lstStyle/>
                        <a:p>
                          <a:pPr algn="ctr"/>
                          <a:r>
                            <a:rPr lang="en-US" altLang="zh-CN" sz="2400" dirty="0" smtClean="0"/>
                            <a:t>0.06</a:t>
                          </a:r>
                          <a:endParaRPr lang="zh-CN" altLang="en-US" sz="2400" dirty="0"/>
                        </a:p>
                      </a:txBody>
                      <a:tcPr/>
                    </a:tc>
                    <a:tc>
                      <a:txBody>
                        <a:bodyPr/>
                        <a:lstStyle/>
                        <a:p>
                          <a:pPr algn="ctr"/>
                          <a:r>
                            <a:rPr lang="en-US" altLang="zh-CN" sz="2400" dirty="0" smtClean="0"/>
                            <a:t>6.5</a:t>
                          </a:r>
                          <a:endParaRPr lang="zh-CN" altLang="en-US" sz="2400" dirty="0"/>
                        </a:p>
                      </a:txBody>
                      <a:tcPr/>
                    </a:tc>
                    <a:tc>
                      <a:txBody>
                        <a:bodyPr/>
                        <a:lstStyle/>
                        <a:p>
                          <a:pPr algn="ctr"/>
                          <a:r>
                            <a:rPr lang="en-US" altLang="zh-CN" sz="2400" dirty="0" smtClean="0"/>
                            <a:t>1184</a:t>
                          </a:r>
                          <a:endParaRPr lang="zh-CN" altLang="en-US" sz="2400" dirty="0"/>
                        </a:p>
                      </a:txBody>
                      <a:tcPr>
                        <a:lnR w="12700" cap="flat" cmpd="sng" algn="ctr">
                          <a:noFill/>
                          <a:prstDash val="solid"/>
                          <a:round/>
                          <a:headEnd type="none" w="med" len="med"/>
                          <a:tailEnd type="none" w="med" len="med"/>
                        </a:lnR>
                      </a:tcPr>
                    </a:tc>
                  </a:tr>
                  <a:tr h="421987">
                    <a:tc>
                      <a:txBody>
                        <a:bodyPr/>
                        <a:lstStyle/>
                        <a:p>
                          <a:pPr algn="ctr"/>
                          <a:r>
                            <a:rPr lang="en-US" altLang="zh-CN" sz="2400" dirty="0" smtClean="0"/>
                            <a:t>9</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600</a:t>
                          </a:r>
                          <a:endParaRPr lang="zh-CN" altLang="en-US" sz="2400" dirty="0"/>
                        </a:p>
                      </a:txBody>
                      <a:tcPr/>
                    </a:tc>
                    <a:tc>
                      <a:txBody>
                        <a:bodyPr/>
                        <a:lstStyle/>
                        <a:p>
                          <a:pPr algn="ctr"/>
                          <a:r>
                            <a:rPr lang="en-US" altLang="zh-CN" sz="2400" dirty="0" smtClean="0"/>
                            <a:t>0.02</a:t>
                          </a:r>
                          <a:endParaRPr lang="zh-CN" altLang="en-US" sz="2400" dirty="0"/>
                        </a:p>
                      </a:txBody>
                      <a:tcPr/>
                    </a:tc>
                    <a:tc>
                      <a:txBody>
                        <a:bodyPr/>
                        <a:lstStyle/>
                        <a:p>
                          <a:pPr algn="ctr"/>
                          <a:r>
                            <a:rPr lang="en-US" altLang="zh-CN" sz="2400" dirty="0" smtClean="0"/>
                            <a:t>1.6</a:t>
                          </a:r>
                          <a:endParaRPr lang="zh-CN" altLang="en-US" sz="2400" dirty="0"/>
                        </a:p>
                      </a:txBody>
                      <a:tcPr/>
                    </a:tc>
                    <a:tc>
                      <a:txBody>
                        <a:bodyPr/>
                        <a:lstStyle/>
                        <a:p>
                          <a:pPr algn="ctr"/>
                          <a:r>
                            <a:rPr lang="en-US" altLang="zh-CN" sz="2400" dirty="0" smtClean="0"/>
                            <a:t>947</a:t>
                          </a:r>
                          <a:endParaRPr lang="zh-CN" altLang="en-US" sz="2400" dirty="0"/>
                        </a:p>
                      </a:txBody>
                      <a:tcPr>
                        <a:lnR w="12700" cap="flat" cmpd="sng" algn="ctr">
                          <a:noFill/>
                          <a:prstDash val="solid"/>
                          <a:round/>
                          <a:headEnd type="none" w="med" len="med"/>
                          <a:tailEnd type="none" w="med" len="med"/>
                        </a:lnR>
                      </a:tcPr>
                    </a:tc>
                  </a:tr>
                  <a:tr h="421987">
                    <a:tc>
                      <a:txBody>
                        <a:bodyPr/>
                        <a:lstStyle/>
                        <a:p>
                          <a:pPr algn="ctr"/>
                          <a:r>
                            <a:rPr lang="en-US" altLang="zh-CN" sz="2400" dirty="0" smtClean="0"/>
                            <a:t>9</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0.03</a:t>
                          </a:r>
                          <a:endParaRPr lang="zh-CN" altLang="en-US" sz="2400" dirty="0"/>
                        </a:p>
                      </a:txBody>
                      <a:tcPr/>
                    </a:tc>
                    <a:tc>
                      <a:txBody>
                        <a:bodyPr/>
                        <a:lstStyle/>
                        <a:p>
                          <a:pPr algn="ctr"/>
                          <a:r>
                            <a:rPr lang="en-US" altLang="zh-CN" sz="2400" dirty="0" smtClean="0"/>
                            <a:t>2.5</a:t>
                          </a:r>
                          <a:endParaRPr lang="zh-CN" altLang="en-US" sz="2400" dirty="0"/>
                        </a:p>
                      </a:txBody>
                      <a:tcPr/>
                    </a:tc>
                    <a:tc>
                      <a:txBody>
                        <a:bodyPr/>
                        <a:lstStyle/>
                        <a:p>
                          <a:pPr algn="ctr"/>
                          <a:r>
                            <a:rPr lang="en-US" altLang="zh-CN" sz="2400" dirty="0" smtClean="0"/>
                            <a:t>1021</a:t>
                          </a:r>
                          <a:endParaRPr lang="zh-CN" altLang="en-US" sz="2400" dirty="0"/>
                        </a:p>
                      </a:txBody>
                      <a:tcPr>
                        <a:lnR w="12700" cap="flat" cmpd="sng" algn="ctr">
                          <a:noFill/>
                          <a:prstDash val="solid"/>
                          <a:round/>
                          <a:headEnd type="none" w="med" len="med"/>
                          <a:tailEnd type="none" w="med" len="med"/>
                        </a:lnR>
                      </a:tcPr>
                    </a:tc>
                  </a:tr>
                  <a:tr h="0">
                    <a:tc>
                      <a:txBody>
                        <a:bodyPr/>
                        <a:lstStyle/>
                        <a:p>
                          <a:pPr algn="ctr"/>
                          <a:r>
                            <a:rPr lang="en-US" altLang="zh-CN" sz="2400" dirty="0" smtClean="0"/>
                            <a:t>9</a:t>
                          </a:r>
                          <a:endParaRPr lang="zh-CN" altLang="en-US" sz="2400" dirty="0"/>
                        </a:p>
                      </a:txBody>
                      <a:tcPr>
                        <a:lnL w="12700" cap="flat" cmpd="sng" algn="ctr">
                          <a:no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altLang="zh-CN" sz="2400" dirty="0" smtClean="0"/>
                            <a:t>1200</a:t>
                          </a:r>
                          <a:endParaRPr lang="zh-CN" altLang="en-US" sz="2400" dirty="0"/>
                        </a:p>
                      </a:txBody>
                      <a:tcP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0.04</a:t>
                          </a:r>
                          <a:endParaRPr lang="zh-CN" altLang="en-US" sz="2400" dirty="0"/>
                        </a:p>
                      </a:txBody>
                      <a:tcP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4.6</a:t>
                          </a:r>
                          <a:endParaRPr lang="zh-CN" altLang="en-US" sz="2400" dirty="0"/>
                        </a:p>
                      </a:txBody>
                      <a:tcP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1076</a:t>
                          </a:r>
                          <a:endParaRPr lang="zh-CN" altLang="en-US" sz="2400" dirty="0"/>
                        </a:p>
                      </a:txBody>
                      <a:tcPr>
                        <a:lnR w="12700" cap="flat" cmpd="sng" algn="ctr">
                          <a:noFill/>
                          <a:prstDash val="solid"/>
                          <a:round/>
                          <a:headEnd type="none" w="med" len="med"/>
                          <a:tailEnd type="none" w="med" len="med"/>
                        </a:lnR>
                        <a:lnB w="12700" cap="flat" cmpd="sng" algn="ctr">
                          <a:solidFill>
                            <a:schemeClr val="tx1"/>
                          </a:solidFill>
                          <a:prstDash val="solid"/>
                          <a:round/>
                          <a:headEnd type="none" w="med" len="med"/>
                          <a:tailEnd type="none" w="med" len="med"/>
                        </a:lnB>
                      </a:tcPr>
                    </a:tc>
                  </a:tr>
                </a:tbl>
              </a:graphicData>
            </a:graphic>
          </p:graphicFrame>
        </mc:Choice>
        <mc:Fallback xmlns="">
          <p:graphicFrame>
            <p:nvGraphicFramePr>
              <p:cNvPr id="26" name="表格 25"/>
              <p:cNvGraphicFramePr>
                <a:graphicFrameLocks noGrp="1"/>
              </p:cNvGraphicFramePr>
              <p:nvPr>
                <p:extLst>
                  <p:ext uri="{D42A27DB-BD31-4B8C-83A1-F6EECF244321}">
                    <p14:modId xmlns:p14="http://schemas.microsoft.com/office/powerpoint/2010/main" val="991161435"/>
                  </p:ext>
                </p:extLst>
              </p:nvPr>
            </p:nvGraphicFramePr>
            <p:xfrm>
              <a:off x="809638" y="21072246"/>
              <a:ext cx="6715577" cy="4937760"/>
            </p:xfrm>
            <a:graphic>
              <a:graphicData uri="http://schemas.openxmlformats.org/drawingml/2006/table">
                <a:tbl>
                  <a:tblPr firstRow="1" bandRow="1">
                    <a:tableStyleId>{8799B23B-EC83-4686-B30A-512413B5E67A}</a:tableStyleId>
                  </a:tblPr>
                  <a:tblGrid>
                    <a:gridCol w="1193800"/>
                    <a:gridCol w="1193800"/>
                    <a:gridCol w="1117600"/>
                    <a:gridCol w="1371600"/>
                    <a:gridCol w="1838777"/>
                  </a:tblGrid>
                  <a:tr h="822960">
                    <a:tc>
                      <a:txBody>
                        <a:bodyPr/>
                        <a:lstStyle/>
                        <a:p>
                          <a:endParaRPr lang="zh-CN"/>
                        </a:p>
                      </a:txBody>
                      <a:tcPr>
                        <a:lnL w="19050" cap="flat" cmpd="sng" algn="ctr">
                          <a:noFill/>
                          <a:prstDash val="solid"/>
                          <a:round/>
                          <a:headEnd type="none" w="med" len="med"/>
                          <a:tailEnd type="none" w="med" len="med"/>
                        </a:lnL>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rotWithShape="0">
                          <a:blip r:embed="rId12"/>
                          <a:stretch>
                            <a:fillRect t="-57037" r="-464286" b="-517778"/>
                          </a:stretch>
                        </a:blipFill>
                      </a:tcPr>
                    </a:tc>
                    <a:tc>
                      <a:txBody>
                        <a:bodyPr/>
                        <a:lstStyle/>
                        <a:p>
                          <a:endParaRPr lang="zh-CN"/>
                        </a:p>
                      </a:txBody>
                      <a:tcP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rotWithShape="0">
                          <a:blip r:embed="rId12"/>
                          <a:stretch>
                            <a:fillRect l="-100000" t="-57037" r="-364286" b="-517778"/>
                          </a:stretch>
                        </a:blipFill>
                      </a:tcPr>
                    </a:tc>
                    <a:tc>
                      <a:txBody>
                        <a:bodyPr/>
                        <a:lstStyle/>
                        <a:p>
                          <a:endParaRPr lang="zh-CN"/>
                        </a:p>
                      </a:txBody>
                      <a:tcP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rotWithShape="0">
                          <a:blip r:embed="rId12"/>
                          <a:stretch>
                            <a:fillRect l="-213043" t="-57037" r="-288043" b="-517778"/>
                          </a:stretch>
                        </a:blipFill>
                      </a:tcPr>
                    </a:tc>
                    <a:tc>
                      <a:txBody>
                        <a:bodyPr/>
                        <a:lstStyle/>
                        <a:p>
                          <a:endParaRPr lang="zh-CN"/>
                        </a:p>
                      </a:txBody>
                      <a:tcP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rotWithShape="0">
                          <a:blip r:embed="rId12"/>
                          <a:stretch>
                            <a:fillRect l="-256000" t="-57037" r="-135556" b="-517778"/>
                          </a:stretch>
                        </a:blipFill>
                      </a:tcPr>
                    </a:tc>
                    <a:tc>
                      <a:txBody>
                        <a:bodyPr/>
                        <a:lstStyle/>
                        <a:p>
                          <a:endParaRPr lang="zh-CN"/>
                        </a:p>
                      </a:txBody>
                      <a:tcPr>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rotWithShape="0">
                          <a:blip r:embed="rId12"/>
                          <a:stretch>
                            <a:fillRect l="-265232" t="-57037" r="-993" b="-517778"/>
                          </a:stretch>
                        </a:blipFill>
                      </a:tcPr>
                    </a:tc>
                  </a:tr>
                  <a:tr h="457200">
                    <a:tc>
                      <a:txBody>
                        <a:bodyPr/>
                        <a:lstStyle/>
                        <a:p>
                          <a:pPr algn="ctr"/>
                          <a:r>
                            <a:rPr lang="en-US" altLang="zh-CN" sz="2400" dirty="0" smtClean="0"/>
                            <a:t>3</a:t>
                          </a:r>
                          <a:endParaRPr lang="zh-CN" altLang="en-US" sz="2400" dirty="0"/>
                        </a:p>
                      </a:txBody>
                      <a:tcPr>
                        <a:lnL w="1270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altLang="zh-CN" sz="2400" dirty="0" smtClean="0"/>
                            <a:t>600</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0.06</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4.3</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1230</a:t>
                          </a:r>
                          <a:endParaRPr lang="zh-CN" altLang="en-US" sz="2400" dirty="0"/>
                        </a:p>
                      </a:txBody>
                      <a:tcPr>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tcPr>
                    </a:tc>
                  </a:tr>
                  <a:tr h="457200">
                    <a:tc>
                      <a:txBody>
                        <a:bodyPr/>
                        <a:lstStyle/>
                        <a:p>
                          <a:pPr algn="ctr"/>
                          <a:r>
                            <a:rPr lang="en-US" altLang="zh-CN" sz="2400" dirty="0" smtClean="0"/>
                            <a:t>3</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0.08</a:t>
                          </a:r>
                          <a:endParaRPr lang="zh-CN" altLang="en-US" sz="2400" dirty="0"/>
                        </a:p>
                      </a:txBody>
                      <a:tcPr/>
                    </a:tc>
                    <a:tc>
                      <a:txBody>
                        <a:bodyPr/>
                        <a:lstStyle/>
                        <a:p>
                          <a:pPr algn="ctr"/>
                          <a:r>
                            <a:rPr lang="en-US" altLang="zh-CN" sz="2400" dirty="0" smtClean="0"/>
                            <a:t>8.9</a:t>
                          </a:r>
                          <a:endParaRPr lang="zh-CN" altLang="en-US" sz="2400" dirty="0"/>
                        </a:p>
                      </a:txBody>
                      <a:tcPr/>
                    </a:tc>
                    <a:tc>
                      <a:txBody>
                        <a:bodyPr/>
                        <a:lstStyle/>
                        <a:p>
                          <a:pPr algn="ctr"/>
                          <a:r>
                            <a:rPr lang="en-US" altLang="zh-CN" sz="2400" dirty="0" smtClean="0"/>
                            <a:t>1321</a:t>
                          </a:r>
                          <a:endParaRPr lang="zh-CN" altLang="en-US" sz="2400" dirty="0"/>
                        </a:p>
                      </a:txBody>
                      <a:tcPr>
                        <a:lnR w="12700" cap="flat" cmpd="sng" algn="ctr">
                          <a:noFill/>
                          <a:prstDash val="solid"/>
                          <a:round/>
                          <a:headEnd type="none" w="med" len="med"/>
                          <a:tailEnd type="none" w="med" len="med"/>
                        </a:lnR>
                      </a:tcPr>
                    </a:tc>
                  </a:tr>
                  <a:tr h="457200">
                    <a:tc>
                      <a:txBody>
                        <a:bodyPr/>
                        <a:lstStyle/>
                        <a:p>
                          <a:pPr algn="ctr"/>
                          <a:r>
                            <a:rPr lang="en-US" altLang="zh-CN" sz="2400" dirty="0" smtClean="0"/>
                            <a:t>3</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1200</a:t>
                          </a:r>
                          <a:endParaRPr lang="zh-CN" altLang="en-US" sz="2400" dirty="0"/>
                        </a:p>
                      </a:txBody>
                      <a:tcPr/>
                    </a:tc>
                    <a:tc>
                      <a:txBody>
                        <a:bodyPr/>
                        <a:lstStyle/>
                        <a:p>
                          <a:pPr algn="ctr"/>
                          <a:r>
                            <a:rPr lang="en-US" altLang="zh-CN" sz="2400" dirty="0" smtClean="0"/>
                            <a:t>0.11</a:t>
                          </a:r>
                          <a:endParaRPr lang="zh-CN" altLang="en-US" sz="2400" dirty="0"/>
                        </a:p>
                      </a:txBody>
                      <a:tcPr/>
                    </a:tc>
                    <a:tc>
                      <a:txBody>
                        <a:bodyPr/>
                        <a:lstStyle/>
                        <a:p>
                          <a:pPr algn="ctr"/>
                          <a:r>
                            <a:rPr lang="en-US" altLang="zh-CN" sz="2400" dirty="0" smtClean="0"/>
                            <a:t>15.0</a:t>
                          </a:r>
                          <a:endParaRPr lang="zh-CN" altLang="en-US" sz="2400" dirty="0"/>
                        </a:p>
                      </a:txBody>
                      <a:tcPr/>
                    </a:tc>
                    <a:tc>
                      <a:txBody>
                        <a:bodyPr/>
                        <a:lstStyle/>
                        <a:p>
                          <a:pPr algn="ctr"/>
                          <a:r>
                            <a:rPr lang="en-US" altLang="zh-CN" sz="2400" dirty="0" smtClean="0"/>
                            <a:t>1396</a:t>
                          </a:r>
                          <a:endParaRPr lang="zh-CN" altLang="en-US" sz="2400" dirty="0"/>
                        </a:p>
                      </a:txBody>
                      <a:tcPr>
                        <a:lnR w="12700" cap="flat" cmpd="sng" algn="ctr">
                          <a:noFill/>
                          <a:prstDash val="solid"/>
                          <a:round/>
                          <a:headEnd type="none" w="med" len="med"/>
                          <a:tailEnd type="none" w="med" len="med"/>
                        </a:lnR>
                      </a:tcPr>
                    </a:tc>
                  </a:tr>
                  <a:tr h="457200">
                    <a:tc>
                      <a:txBody>
                        <a:bodyPr/>
                        <a:lstStyle/>
                        <a:p>
                          <a:pPr algn="ctr"/>
                          <a:r>
                            <a:rPr lang="en-US" altLang="zh-CN" sz="2400" dirty="0" smtClean="0"/>
                            <a:t>6</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600</a:t>
                          </a:r>
                          <a:endParaRPr lang="zh-CN" altLang="en-US" sz="2400" dirty="0"/>
                        </a:p>
                      </a:txBody>
                      <a:tcPr/>
                    </a:tc>
                    <a:tc>
                      <a:txBody>
                        <a:bodyPr/>
                        <a:lstStyle/>
                        <a:p>
                          <a:pPr algn="ctr"/>
                          <a:r>
                            <a:rPr lang="en-US" altLang="zh-CN" sz="2400" dirty="0" smtClean="0"/>
                            <a:t>0.03</a:t>
                          </a:r>
                          <a:endParaRPr lang="zh-CN" altLang="en-US" sz="2400" dirty="0"/>
                        </a:p>
                      </a:txBody>
                      <a:tcPr/>
                    </a:tc>
                    <a:tc>
                      <a:txBody>
                        <a:bodyPr/>
                        <a:lstStyle/>
                        <a:p>
                          <a:pPr algn="ctr"/>
                          <a:r>
                            <a:rPr lang="en-US" altLang="zh-CN" sz="2400" dirty="0" smtClean="0"/>
                            <a:t>2.0</a:t>
                          </a:r>
                          <a:endParaRPr lang="zh-CN" altLang="en-US" sz="2400" dirty="0"/>
                        </a:p>
                      </a:txBody>
                      <a:tcPr/>
                    </a:tc>
                    <a:tc>
                      <a:txBody>
                        <a:bodyPr/>
                        <a:lstStyle/>
                        <a:p>
                          <a:pPr algn="ctr"/>
                          <a:r>
                            <a:rPr lang="en-US" altLang="zh-CN" sz="2400" dirty="0" smtClean="0"/>
                            <a:t>1046</a:t>
                          </a:r>
                          <a:endParaRPr lang="zh-CN" altLang="en-US" sz="2400" dirty="0"/>
                        </a:p>
                      </a:txBody>
                      <a:tcPr>
                        <a:lnR w="12700" cap="flat" cmpd="sng" algn="ctr">
                          <a:noFill/>
                          <a:prstDash val="solid"/>
                          <a:round/>
                          <a:headEnd type="none" w="med" len="med"/>
                          <a:tailEnd type="none" w="med" len="med"/>
                        </a:lnR>
                      </a:tcPr>
                    </a:tc>
                  </a:tr>
                  <a:tr h="457200">
                    <a:tc>
                      <a:txBody>
                        <a:bodyPr/>
                        <a:lstStyle/>
                        <a:p>
                          <a:pPr algn="ctr"/>
                          <a:r>
                            <a:rPr lang="en-US" altLang="zh-CN" sz="2400" dirty="0" smtClean="0"/>
                            <a:t>6</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0.04</a:t>
                          </a:r>
                          <a:endParaRPr lang="zh-CN" altLang="en-US" sz="2400" dirty="0"/>
                        </a:p>
                      </a:txBody>
                      <a:tcPr/>
                    </a:tc>
                    <a:tc>
                      <a:txBody>
                        <a:bodyPr/>
                        <a:lstStyle/>
                        <a:p>
                          <a:pPr algn="ctr"/>
                          <a:r>
                            <a:rPr lang="en-US" altLang="zh-CN" sz="2400" dirty="0" smtClean="0"/>
                            <a:t>4.4</a:t>
                          </a:r>
                          <a:endParaRPr lang="zh-CN" altLang="en-US" sz="2400" dirty="0"/>
                        </a:p>
                      </a:txBody>
                      <a:tcPr/>
                    </a:tc>
                    <a:tc>
                      <a:txBody>
                        <a:bodyPr/>
                        <a:lstStyle/>
                        <a:p>
                          <a:pPr algn="ctr"/>
                          <a:r>
                            <a:rPr lang="en-US" altLang="zh-CN" sz="2400" dirty="0" smtClean="0"/>
                            <a:t>1125</a:t>
                          </a:r>
                          <a:endParaRPr lang="zh-CN" altLang="en-US" sz="2400" dirty="0"/>
                        </a:p>
                      </a:txBody>
                      <a:tcPr>
                        <a:lnR w="12700" cap="flat" cmpd="sng" algn="ctr">
                          <a:noFill/>
                          <a:prstDash val="solid"/>
                          <a:round/>
                          <a:headEnd type="none" w="med" len="med"/>
                          <a:tailEnd type="none" w="med" len="med"/>
                        </a:lnR>
                      </a:tcPr>
                    </a:tc>
                  </a:tr>
                  <a:tr h="457200">
                    <a:tc>
                      <a:txBody>
                        <a:bodyPr/>
                        <a:lstStyle/>
                        <a:p>
                          <a:pPr algn="ctr"/>
                          <a:r>
                            <a:rPr lang="en-US" altLang="zh-CN" sz="2400" dirty="0" smtClean="0"/>
                            <a:t>6</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1200</a:t>
                          </a:r>
                          <a:endParaRPr lang="zh-CN" altLang="en-US" sz="2400" dirty="0"/>
                        </a:p>
                      </a:txBody>
                      <a:tcPr/>
                    </a:tc>
                    <a:tc>
                      <a:txBody>
                        <a:bodyPr/>
                        <a:lstStyle/>
                        <a:p>
                          <a:pPr algn="ctr"/>
                          <a:r>
                            <a:rPr lang="en-US" altLang="zh-CN" sz="2400" dirty="0" smtClean="0"/>
                            <a:t>0.06</a:t>
                          </a:r>
                          <a:endParaRPr lang="zh-CN" altLang="en-US" sz="2400" dirty="0"/>
                        </a:p>
                      </a:txBody>
                      <a:tcPr/>
                    </a:tc>
                    <a:tc>
                      <a:txBody>
                        <a:bodyPr/>
                        <a:lstStyle/>
                        <a:p>
                          <a:pPr algn="ctr"/>
                          <a:r>
                            <a:rPr lang="en-US" altLang="zh-CN" sz="2400" dirty="0" smtClean="0"/>
                            <a:t>6.5</a:t>
                          </a:r>
                          <a:endParaRPr lang="zh-CN" altLang="en-US" sz="2400" dirty="0"/>
                        </a:p>
                      </a:txBody>
                      <a:tcPr/>
                    </a:tc>
                    <a:tc>
                      <a:txBody>
                        <a:bodyPr/>
                        <a:lstStyle/>
                        <a:p>
                          <a:pPr algn="ctr"/>
                          <a:r>
                            <a:rPr lang="en-US" altLang="zh-CN" sz="2400" dirty="0" smtClean="0"/>
                            <a:t>1184</a:t>
                          </a:r>
                          <a:endParaRPr lang="zh-CN" altLang="en-US" sz="2400" dirty="0"/>
                        </a:p>
                      </a:txBody>
                      <a:tcPr>
                        <a:lnR w="12700" cap="flat" cmpd="sng" algn="ctr">
                          <a:noFill/>
                          <a:prstDash val="solid"/>
                          <a:round/>
                          <a:headEnd type="none" w="med" len="med"/>
                          <a:tailEnd type="none" w="med" len="med"/>
                        </a:lnR>
                      </a:tcPr>
                    </a:tc>
                  </a:tr>
                  <a:tr h="457200">
                    <a:tc>
                      <a:txBody>
                        <a:bodyPr/>
                        <a:lstStyle/>
                        <a:p>
                          <a:pPr algn="ctr"/>
                          <a:r>
                            <a:rPr lang="en-US" altLang="zh-CN" sz="2400" dirty="0" smtClean="0"/>
                            <a:t>9</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600</a:t>
                          </a:r>
                          <a:endParaRPr lang="zh-CN" altLang="en-US" sz="2400" dirty="0"/>
                        </a:p>
                      </a:txBody>
                      <a:tcPr/>
                    </a:tc>
                    <a:tc>
                      <a:txBody>
                        <a:bodyPr/>
                        <a:lstStyle/>
                        <a:p>
                          <a:pPr algn="ctr"/>
                          <a:r>
                            <a:rPr lang="en-US" altLang="zh-CN" sz="2400" dirty="0" smtClean="0"/>
                            <a:t>0.02</a:t>
                          </a:r>
                          <a:endParaRPr lang="zh-CN" altLang="en-US" sz="2400" dirty="0"/>
                        </a:p>
                      </a:txBody>
                      <a:tcPr/>
                    </a:tc>
                    <a:tc>
                      <a:txBody>
                        <a:bodyPr/>
                        <a:lstStyle/>
                        <a:p>
                          <a:pPr algn="ctr"/>
                          <a:r>
                            <a:rPr lang="en-US" altLang="zh-CN" sz="2400" dirty="0" smtClean="0"/>
                            <a:t>1.6</a:t>
                          </a:r>
                          <a:endParaRPr lang="zh-CN" altLang="en-US" sz="2400" dirty="0"/>
                        </a:p>
                      </a:txBody>
                      <a:tcPr/>
                    </a:tc>
                    <a:tc>
                      <a:txBody>
                        <a:bodyPr/>
                        <a:lstStyle/>
                        <a:p>
                          <a:pPr algn="ctr"/>
                          <a:r>
                            <a:rPr lang="en-US" altLang="zh-CN" sz="2400" dirty="0" smtClean="0"/>
                            <a:t>947</a:t>
                          </a:r>
                          <a:endParaRPr lang="zh-CN" altLang="en-US" sz="2400" dirty="0"/>
                        </a:p>
                      </a:txBody>
                      <a:tcPr>
                        <a:lnR w="12700" cap="flat" cmpd="sng" algn="ctr">
                          <a:noFill/>
                          <a:prstDash val="solid"/>
                          <a:round/>
                          <a:headEnd type="none" w="med" len="med"/>
                          <a:tailEnd type="none" w="med" len="med"/>
                        </a:lnR>
                      </a:tcPr>
                    </a:tc>
                  </a:tr>
                  <a:tr h="457200">
                    <a:tc>
                      <a:txBody>
                        <a:bodyPr/>
                        <a:lstStyle/>
                        <a:p>
                          <a:pPr algn="ctr"/>
                          <a:r>
                            <a:rPr lang="en-US" altLang="zh-CN" sz="2400" dirty="0" smtClean="0"/>
                            <a:t>9</a:t>
                          </a:r>
                          <a:endParaRPr lang="zh-CN" altLang="en-US" sz="2400" dirty="0"/>
                        </a:p>
                      </a:txBody>
                      <a:tcPr>
                        <a:lnL w="1270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0.03</a:t>
                          </a:r>
                          <a:endParaRPr lang="zh-CN" altLang="en-US" sz="2400" dirty="0"/>
                        </a:p>
                      </a:txBody>
                      <a:tcPr/>
                    </a:tc>
                    <a:tc>
                      <a:txBody>
                        <a:bodyPr/>
                        <a:lstStyle/>
                        <a:p>
                          <a:pPr algn="ctr"/>
                          <a:r>
                            <a:rPr lang="en-US" altLang="zh-CN" sz="2400" dirty="0" smtClean="0"/>
                            <a:t>2.5</a:t>
                          </a:r>
                          <a:endParaRPr lang="zh-CN" altLang="en-US" sz="2400" dirty="0"/>
                        </a:p>
                      </a:txBody>
                      <a:tcPr/>
                    </a:tc>
                    <a:tc>
                      <a:txBody>
                        <a:bodyPr/>
                        <a:lstStyle/>
                        <a:p>
                          <a:pPr algn="ctr"/>
                          <a:r>
                            <a:rPr lang="en-US" altLang="zh-CN" sz="2400" dirty="0" smtClean="0"/>
                            <a:t>1021</a:t>
                          </a:r>
                          <a:endParaRPr lang="zh-CN" altLang="en-US" sz="2400" dirty="0"/>
                        </a:p>
                      </a:txBody>
                      <a:tcPr>
                        <a:lnR w="12700" cap="flat" cmpd="sng" algn="ctr">
                          <a:noFill/>
                          <a:prstDash val="solid"/>
                          <a:round/>
                          <a:headEnd type="none" w="med" len="med"/>
                          <a:tailEnd type="none" w="med" len="med"/>
                        </a:lnR>
                      </a:tcPr>
                    </a:tc>
                  </a:tr>
                  <a:tr h="457200">
                    <a:tc>
                      <a:txBody>
                        <a:bodyPr/>
                        <a:lstStyle/>
                        <a:p>
                          <a:pPr algn="ctr"/>
                          <a:r>
                            <a:rPr lang="en-US" altLang="zh-CN" sz="2400" dirty="0" smtClean="0"/>
                            <a:t>9</a:t>
                          </a:r>
                          <a:endParaRPr lang="zh-CN" altLang="en-US" sz="2400" dirty="0"/>
                        </a:p>
                      </a:txBody>
                      <a:tcPr>
                        <a:lnL w="12700" cap="flat" cmpd="sng" algn="ctr">
                          <a:no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altLang="zh-CN" sz="2400" dirty="0" smtClean="0"/>
                            <a:t>1200</a:t>
                          </a:r>
                          <a:endParaRPr lang="zh-CN" altLang="en-US" sz="2400" dirty="0"/>
                        </a:p>
                      </a:txBody>
                      <a:tcP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0.04</a:t>
                          </a:r>
                          <a:endParaRPr lang="zh-CN" altLang="en-US" sz="2400" dirty="0"/>
                        </a:p>
                      </a:txBody>
                      <a:tcP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4.6</a:t>
                          </a:r>
                          <a:endParaRPr lang="zh-CN" altLang="en-US" sz="2400" dirty="0"/>
                        </a:p>
                      </a:txBody>
                      <a:tcP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1076</a:t>
                          </a:r>
                          <a:endParaRPr lang="zh-CN" altLang="en-US" sz="2400" dirty="0"/>
                        </a:p>
                      </a:txBody>
                      <a:tcPr>
                        <a:lnR w="12700" cap="flat" cmpd="sng" algn="ctr">
                          <a:noFill/>
                          <a:prstDash val="solid"/>
                          <a:round/>
                          <a:headEnd type="none" w="med" len="med"/>
                          <a:tailEnd type="none" w="med" len="med"/>
                        </a:lnR>
                        <a:lnB w="12700" cap="flat" cmpd="sng" algn="ctr">
                          <a:solidFill>
                            <a:schemeClr val="tx1"/>
                          </a:solidFill>
                          <a:prstDash val="solid"/>
                          <a:round/>
                          <a:headEnd type="none" w="med" len="med"/>
                          <a:tailEnd type="none" w="med" len="med"/>
                        </a:lnB>
                      </a:tcPr>
                    </a:tc>
                  </a:tr>
                </a:tbl>
              </a:graphicData>
            </a:graphic>
          </p:graphicFrame>
        </mc:Fallback>
      </mc:AlternateContent>
      <p:pic>
        <p:nvPicPr>
          <p:cNvPr id="27" name="图片 2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953685" y="20015423"/>
            <a:ext cx="8423631" cy="4813504"/>
          </a:xfrm>
          <a:prstGeom prst="rect">
            <a:avLst/>
          </a:prstGeom>
        </p:spPr>
      </p:pic>
      <p:pic>
        <p:nvPicPr>
          <p:cNvPr id="28" name="图片 27"/>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55678" y="26252206"/>
            <a:ext cx="8579127" cy="4902358"/>
          </a:xfrm>
          <a:prstGeom prst="rect">
            <a:avLst/>
          </a:prstGeom>
        </p:spPr>
      </p:pic>
      <p:pic>
        <p:nvPicPr>
          <p:cNvPr id="29" name="图片 28"/>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985416" y="24437694"/>
            <a:ext cx="8423631" cy="4813505"/>
          </a:xfrm>
          <a:prstGeom prst="rect">
            <a:avLst/>
          </a:prstGeom>
        </p:spPr>
      </p:pic>
      <p:sp>
        <p:nvSpPr>
          <p:cNvPr id="30" name="TextBox 18"/>
          <p:cNvSpPr txBox="1">
            <a:spLocks noChangeArrowheads="1"/>
          </p:cNvSpPr>
          <p:nvPr/>
        </p:nvSpPr>
        <p:spPr bwMode="auto">
          <a:xfrm>
            <a:off x="8084540" y="29251199"/>
            <a:ext cx="7545386"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zh-CN" b="1" dirty="0" smtClean="0"/>
              <a:t>Fig. 1. </a:t>
            </a:r>
            <a:r>
              <a:rPr lang="en-US" altLang="zh-CN" b="1" dirty="0"/>
              <a:t>Altitude profiles of amplitude (denoted by ∆T and given by the solid curve) and phase (dashed curve) of </a:t>
            </a:r>
            <a:r>
              <a:rPr lang="en-US" altLang="zh-CN" b="1" dirty="0" smtClean="0"/>
              <a:t>3 h, 6 h, 9 </a:t>
            </a:r>
            <a:r>
              <a:rPr lang="en-US" altLang="zh-CN" b="1" dirty="0"/>
              <a:t>h-wave models. </a:t>
            </a:r>
          </a:p>
          <a:p>
            <a:pPr eaLnBrk="1" hangingPunct="1"/>
            <a:endParaRPr lang="en-US" altLang="zh-CN" sz="1800" b="1" dirty="0"/>
          </a:p>
        </p:txBody>
      </p:sp>
      <p:sp>
        <p:nvSpPr>
          <p:cNvPr id="31" name="AutoShape 24"/>
          <p:cNvSpPr>
            <a:spLocks noChangeArrowheads="1"/>
          </p:cNvSpPr>
          <p:nvPr/>
        </p:nvSpPr>
        <p:spPr bwMode="auto">
          <a:xfrm>
            <a:off x="16170728" y="17980402"/>
            <a:ext cx="15329093" cy="914400"/>
          </a:xfrm>
          <a:prstGeom prst="roundRect">
            <a:avLst>
              <a:gd name="adj" fmla="val 50000"/>
            </a:avLst>
          </a:prstGeom>
          <a:solidFill>
            <a:srgbClr val="002060"/>
          </a:solidFill>
          <a:ln>
            <a:noFill/>
          </a:ln>
          <a:effectLst>
            <a:outerShdw blurRad="63500" sx="999" sy="999" algn="ctr" rotWithShape="0">
              <a:srgbClr val="787878">
                <a:alpha val="74998"/>
              </a:srgbClr>
            </a:outerShdw>
          </a:effectLst>
          <a:extLst>
            <a:ext uri="{91240B29-F687-4F45-9708-019B960494DF}">
              <a14:hiddenLine xmlns:a14="http://schemas.microsoft.com/office/drawing/2010/main" w="50800">
                <a:solidFill>
                  <a:srgbClr val="000000"/>
                </a:solidFill>
                <a:round/>
                <a:headEnd/>
                <a:tailEnd/>
              </a14:hiddenLine>
            </a:ext>
          </a:extLst>
        </p:spPr>
        <p:txBody>
          <a:bodyPr wrap="none" lIns="43748" tIns="21122" rIns="43748" bIns="21122" anchor="ctr"/>
          <a:lstStyle/>
          <a:p>
            <a:pPr algn="ctr" defTabSz="412750" eaLnBrk="0" hangingPunct="0">
              <a:defRPr/>
            </a:pPr>
            <a:r>
              <a:rPr lang="en-US" sz="4400" b="1" dirty="0">
                <a:solidFill>
                  <a:schemeClr val="bg1"/>
                </a:solidFill>
                <a:effectLst>
                  <a:outerShdw blurRad="38100" dist="38100" dir="2700000" algn="tl">
                    <a:srgbClr val="000000"/>
                  </a:outerShdw>
                </a:effectLst>
                <a:latin typeface="Verdana" pitchFamily="34" charset="0"/>
              </a:rPr>
              <a:t>	</a:t>
            </a:r>
            <a:r>
              <a:rPr lang="en-US" sz="4400" b="1" dirty="0" smtClean="0">
                <a:solidFill>
                  <a:schemeClr val="bg1"/>
                </a:solidFill>
                <a:effectLst>
                  <a:outerShdw blurRad="38100" dist="38100" dir="2700000" algn="tl">
                    <a:srgbClr val="000000"/>
                  </a:outerShdw>
                </a:effectLst>
                <a:latin typeface="Verdana" pitchFamily="34" charset="0"/>
              </a:rPr>
              <a:t>Heating or Cooling Rate of Gravity Wave </a:t>
            </a:r>
            <a:endParaRPr lang="en-US" sz="4400" b="1" dirty="0">
              <a:solidFill>
                <a:schemeClr val="bg1"/>
              </a:solidFill>
              <a:effectLst>
                <a:outerShdw blurRad="38100" dist="38100" dir="2700000" algn="tl">
                  <a:srgbClr val="000000"/>
                </a:outerShdw>
              </a:effectLst>
              <a:latin typeface="Verdana" pitchFamily="34" charset="0"/>
            </a:endParaRPr>
          </a:p>
        </p:txBody>
      </p:sp>
      <p:sp>
        <p:nvSpPr>
          <p:cNvPr id="32" name="TextBox 129"/>
          <p:cNvSpPr txBox="1">
            <a:spLocks noChangeArrowheads="1"/>
          </p:cNvSpPr>
          <p:nvPr/>
        </p:nvSpPr>
        <p:spPr bwMode="auto">
          <a:xfrm>
            <a:off x="16282058" y="18654762"/>
            <a:ext cx="7100965"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buFont typeface="Wingdings" charset="2"/>
              <a:buChar char="Ø"/>
            </a:pPr>
            <a:endParaRPr lang="en-US" altLang="zh-CN" dirty="0" smtClean="0"/>
          </a:p>
          <a:p>
            <a:pPr eaLnBrk="1" hangingPunct="1">
              <a:buFont typeface="Wingdings" charset="2"/>
              <a:buChar char="Ø"/>
            </a:pPr>
            <a:r>
              <a:rPr lang="en-US" altLang="zh-CN" dirty="0"/>
              <a:t>The vertically propagating gravity waves can heating or cooling the Titan’s atmosphere because they can transport energy and momentum stresses upwardly. </a:t>
            </a:r>
          </a:p>
          <a:p>
            <a:pPr eaLnBrk="1" hangingPunct="1">
              <a:buFont typeface="Wingdings" charset="2"/>
              <a:buChar char="Ø"/>
            </a:pPr>
            <a:r>
              <a:rPr lang="en-US" altLang="zh-CN" dirty="0" smtClean="0"/>
              <a:t>The </a:t>
            </a:r>
            <a:r>
              <a:rPr lang="en-US" altLang="zh-CN" dirty="0"/>
              <a:t>profiles of heating or cooling rate for 9 wave models are showed in fig.2. The maximum heating/cooling rates of the total vertical energy fluxes and their altitudes are listed in table 2. </a:t>
            </a:r>
            <a:endParaRPr lang="en-US" altLang="zh-CN" dirty="0" smtClean="0"/>
          </a:p>
        </p:txBody>
      </p:sp>
      <p:sp>
        <p:nvSpPr>
          <p:cNvPr id="33" name="TextBox 18"/>
          <p:cNvSpPr txBox="1">
            <a:spLocks noChangeArrowheads="1"/>
          </p:cNvSpPr>
          <p:nvPr/>
        </p:nvSpPr>
        <p:spPr bwMode="auto">
          <a:xfrm>
            <a:off x="16205646" y="21602134"/>
            <a:ext cx="7716169"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zh-CN" dirty="0" smtClean="0"/>
              <a:t> </a:t>
            </a:r>
            <a:r>
              <a:rPr lang="en-US" altLang="zh-CN" b="1" dirty="0"/>
              <a:t>Table 2. Summary of the maximum heating/cooling rates of the total vertical energy fluxes and the altitudes at which the waves have their maximum </a:t>
            </a:r>
            <a:r>
              <a:rPr lang="en-US" altLang="zh-CN" b="1" dirty="0" smtClean="0"/>
              <a:t>heating/cooling </a:t>
            </a:r>
            <a:r>
              <a:rPr lang="en-US" altLang="zh-CN" b="1" dirty="0"/>
              <a:t>rates </a:t>
            </a:r>
          </a:p>
          <a:p>
            <a:pPr eaLnBrk="1" hangingPunct="1"/>
            <a:endParaRPr lang="en-US" altLang="zh-CN" b="1" dirty="0" smtClean="0"/>
          </a:p>
        </p:txBody>
      </p:sp>
      <mc:AlternateContent xmlns:mc="http://schemas.openxmlformats.org/markup-compatibility/2006" xmlns:a14="http://schemas.microsoft.com/office/drawing/2010/main">
        <mc:Choice Requires="a14">
          <p:graphicFrame>
            <p:nvGraphicFramePr>
              <p:cNvPr id="34" name="表格 33"/>
              <p:cNvGraphicFramePr>
                <a:graphicFrameLocks noGrp="1"/>
              </p:cNvGraphicFramePr>
              <p:nvPr>
                <p:extLst>
                  <p:ext uri="{D42A27DB-BD31-4B8C-83A1-F6EECF244321}">
                    <p14:modId xmlns:p14="http://schemas.microsoft.com/office/powerpoint/2010/main" val="1295586059"/>
                  </p:ext>
                </p:extLst>
              </p:nvPr>
            </p:nvGraphicFramePr>
            <p:xfrm>
              <a:off x="16246752" y="23306056"/>
              <a:ext cx="7398871" cy="6745962"/>
            </p:xfrm>
            <a:graphic>
              <a:graphicData uri="http://schemas.openxmlformats.org/drawingml/2006/table">
                <a:tbl>
                  <a:tblPr firstRow="1" bandRow="1">
                    <a:tableStyleId>{0505E3EF-67EA-436B-97B2-0124C06EBD24}</a:tableStyleId>
                  </a:tblPr>
                  <a:tblGrid>
                    <a:gridCol w="1088534"/>
                    <a:gridCol w="821002"/>
                    <a:gridCol w="1701270"/>
                    <a:gridCol w="1007506"/>
                    <a:gridCol w="1538843"/>
                    <a:gridCol w="1241716"/>
                  </a:tblGrid>
                  <a:tr h="2302945">
                    <a:tc>
                      <a:txBody>
                        <a:bodyPr/>
                        <a:lstStyle/>
                        <a:p>
                          <a:pPr algn="ctr"/>
                          <a:endParaRPr lang="en-US" altLang="zh-CN" sz="2400" dirty="0" smtClean="0"/>
                        </a:p>
                        <a:p>
                          <a:pPr algn="ctr"/>
                          <a:r>
                            <a:rPr lang="en-US" altLang="zh-CN" sz="2400" dirty="0" smtClean="0"/>
                            <a:t>Period</a:t>
                          </a:r>
                          <a:r>
                            <a:rPr lang="en-US" altLang="zh-CN" sz="2400" baseline="0" dirty="0" smtClean="0"/>
                            <a:t> </a:t>
                          </a:r>
                          <a14:m>
                            <m:oMath xmlns:m="http://schemas.openxmlformats.org/officeDocument/2006/math">
                              <m:r>
                                <a:rPr lang="en-US" altLang="zh-CN" sz="2400" baseline="0" smtClean="0">
                                  <a:latin typeface="Cambria Math" charset="0"/>
                                </a:rPr>
                                <m:t>𝝉</m:t>
                              </m:r>
                            </m:oMath>
                          </a14:m>
                          <a:r>
                            <a:rPr lang="en-US" altLang="zh-CN" sz="2400" dirty="0" smtClean="0"/>
                            <a:t> (h)</a:t>
                          </a:r>
                          <a:endParaRPr lang="zh-CN" altLang="en-US" sz="2400" dirty="0"/>
                        </a:p>
                      </a:txBody>
                      <a:tcPr anchor="ctr">
                        <a:lnL w="19050" cap="flat" cmpd="sng" algn="ctr">
                          <a:noFill/>
                          <a:prstDash val="solid"/>
                          <a:round/>
                          <a:headEnd type="none" w="med" len="med"/>
                          <a:tailEnd type="none" w="med" len="med"/>
                        </a:lnL>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altLang="zh-CN" sz="2400" dirty="0" smtClean="0"/>
                        </a:p>
                        <a:p>
                          <a:pPr algn="ctr"/>
                          <a:r>
                            <a:rPr lang="en-US" altLang="zh-CN" sz="2400" dirty="0" smtClean="0"/>
                            <a:t> </a:t>
                          </a:r>
                          <a14:m>
                            <m:oMath xmlns:m="http://schemas.openxmlformats.org/officeDocument/2006/math">
                              <m:sSub>
                                <m:sSubPr>
                                  <m:ctrlPr>
                                    <a:rPr lang="en-US" altLang="zh-CN" sz="2400" i="1" smtClean="0">
                                      <a:latin typeface="Cambria Math" charset="0"/>
                                    </a:rPr>
                                  </m:ctrlPr>
                                </m:sSubPr>
                                <m:e>
                                  <m:r>
                                    <a:rPr lang="en-US" altLang="zh-CN" sz="2400" smtClean="0">
                                      <a:latin typeface="Cambria Math" charset="0"/>
                                    </a:rPr>
                                    <m:t>𝝀</m:t>
                                  </m:r>
                                </m:e>
                                <m:sub>
                                  <m:r>
                                    <a:rPr lang="en-US" altLang="zh-CN" sz="2400" smtClean="0">
                                      <a:latin typeface="Cambria Math" charset="0"/>
                                    </a:rPr>
                                    <m:t>𝒉</m:t>
                                  </m:r>
                                </m:sub>
                              </m:sSub>
                            </m:oMath>
                          </a14:m>
                          <a:r>
                            <a:rPr lang="en-US" altLang="zh-CN" sz="2400" dirty="0" smtClean="0"/>
                            <a:t> (km)</a:t>
                          </a:r>
                          <a:endParaRPr lang="zh-CN" altLang="en-US" sz="2400" dirty="0"/>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400" dirty="0" smtClean="0"/>
                            <a:t>Max heating</a:t>
                          </a:r>
                          <a:r>
                            <a:rPr lang="en-US" altLang="zh-CN" sz="2400" baseline="0" dirty="0" smtClean="0"/>
                            <a:t> rate</a:t>
                          </a:r>
                        </a:p>
                        <a:p>
                          <a:pPr algn="ctr"/>
                          <a:r>
                            <a:rPr lang="en-US" altLang="zh-CN" sz="2400" dirty="0" smtClean="0"/>
                            <a:t>(eV cm</a:t>
                          </a:r>
                          <a:r>
                            <a:rPr lang="en-US" altLang="zh-CN" sz="2400" baseline="30000" dirty="0" smtClean="0"/>
                            <a:t>-3</a:t>
                          </a:r>
                          <a:r>
                            <a:rPr lang="en-US" altLang="zh-CN" sz="2400" dirty="0" smtClean="0"/>
                            <a:t>s</a:t>
                          </a:r>
                          <a:r>
                            <a:rPr lang="en-US" altLang="zh-CN" sz="2400" baseline="30000" dirty="0" smtClean="0"/>
                            <a:t>-1</a:t>
                          </a:r>
                          <a:r>
                            <a:rPr lang="en-US" altLang="zh-CN" sz="2400" dirty="0" smtClean="0"/>
                            <a:t>)</a:t>
                          </a:r>
                          <a:endParaRPr lang="zh-CN" altLang="en-US" sz="2400" dirty="0"/>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400" dirty="0" smtClean="0"/>
                            <a:t>z</a:t>
                          </a:r>
                          <a:r>
                            <a:rPr lang="en-US" altLang="zh-CN" sz="2400" baseline="0" dirty="0" smtClean="0"/>
                            <a:t>  at max heating rate (km)</a:t>
                          </a:r>
                          <a:endParaRPr lang="zh-CN" altLang="en-US" sz="2400" dirty="0"/>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400" dirty="0" smtClean="0"/>
                            <a:t>Max cooling rate</a:t>
                          </a:r>
                        </a:p>
                        <a:p>
                          <a:pPr marL="0" marR="0" indent="0" algn="ctr" defTabSz="3239902" rtl="0" eaLnBrk="1" fontAlgn="auto" latinLnBrk="0" hangingPunct="1">
                            <a:lnSpc>
                              <a:spcPct val="100000"/>
                            </a:lnSpc>
                            <a:spcBef>
                              <a:spcPts val="0"/>
                            </a:spcBef>
                            <a:spcAft>
                              <a:spcPts val="0"/>
                            </a:spcAft>
                            <a:buClrTx/>
                            <a:buSzTx/>
                            <a:buFontTx/>
                            <a:buNone/>
                            <a:tabLst/>
                            <a:defRPr/>
                          </a:pPr>
                          <a:r>
                            <a:rPr lang="en-US" altLang="zh-CN" sz="2400" dirty="0" smtClean="0"/>
                            <a:t>(eV cm</a:t>
                          </a:r>
                          <a:r>
                            <a:rPr lang="en-US" altLang="zh-CN" sz="2400" baseline="30000" dirty="0" smtClean="0"/>
                            <a:t>-3</a:t>
                          </a:r>
                          <a:r>
                            <a:rPr lang="en-US" altLang="zh-CN" sz="2400" dirty="0" smtClean="0"/>
                            <a:t>s</a:t>
                          </a:r>
                          <a:r>
                            <a:rPr lang="en-US" altLang="zh-CN" sz="2400" baseline="30000" dirty="0" smtClean="0"/>
                            <a:t>-1</a:t>
                          </a:r>
                          <a:r>
                            <a:rPr lang="en-US" altLang="zh-CN" sz="2400" dirty="0" smtClean="0"/>
                            <a:t>)</a:t>
                          </a:r>
                          <a:endParaRPr lang="zh-CN" altLang="en-US" sz="2400" dirty="0" smtClean="0"/>
                        </a:p>
                        <a:p>
                          <a:pPr algn="ctr"/>
                          <a:endParaRPr lang="zh-CN" altLang="en-US" sz="2400" dirty="0"/>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400" dirty="0" smtClean="0"/>
                            <a:t>z</a:t>
                          </a:r>
                          <a:r>
                            <a:rPr lang="en-US" altLang="zh-CN" sz="2400" baseline="0" dirty="0" smtClean="0"/>
                            <a:t>  at max heating rate </a:t>
                          </a:r>
                        </a:p>
                        <a:p>
                          <a:pPr algn="ctr"/>
                          <a:r>
                            <a:rPr lang="en-US" altLang="zh-CN" sz="2400" baseline="0" dirty="0" smtClean="0"/>
                            <a:t> (km)</a:t>
                          </a:r>
                          <a:endParaRPr lang="zh-CN" altLang="en-US" sz="2400" dirty="0" smtClean="0"/>
                        </a:p>
                      </a:txBody>
                      <a:tcPr anchor="ctr">
                        <a:lnR w="1905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0589">
                    <a:tc>
                      <a:txBody>
                        <a:bodyPr/>
                        <a:lstStyle/>
                        <a:p>
                          <a:pPr algn="ctr"/>
                          <a:r>
                            <a:rPr lang="en-US" altLang="zh-CN" sz="2400" dirty="0" smtClean="0"/>
                            <a:t>3</a:t>
                          </a:r>
                          <a:endParaRPr lang="zh-CN" altLang="en-US" sz="2400" dirty="0"/>
                        </a:p>
                      </a:txBody>
                      <a:tcPr>
                        <a:lnL w="1905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altLang="zh-CN" sz="2400" dirty="0" smtClean="0"/>
                            <a:t>600</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14.70</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1155</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-5.62</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1285</a:t>
                          </a:r>
                          <a:endParaRPr lang="zh-CN" altLang="en-US" sz="2400" dirty="0"/>
                        </a:p>
                      </a:txBody>
                      <a:tcPr>
                        <a:lnR w="190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tcPr>
                    </a:tc>
                  </a:tr>
                  <a:tr h="460589">
                    <a:tc>
                      <a:txBody>
                        <a:bodyPr/>
                        <a:lstStyle/>
                        <a:p>
                          <a:pPr algn="ctr"/>
                          <a:r>
                            <a:rPr lang="en-US" altLang="zh-CN" sz="2400" dirty="0" smtClean="0"/>
                            <a:t>3</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16.62</a:t>
                          </a:r>
                          <a:endParaRPr lang="zh-CN" altLang="en-US" sz="2400" dirty="0"/>
                        </a:p>
                      </a:txBody>
                      <a:tcPr/>
                    </a:tc>
                    <a:tc>
                      <a:txBody>
                        <a:bodyPr/>
                        <a:lstStyle/>
                        <a:p>
                          <a:pPr algn="ctr"/>
                          <a:r>
                            <a:rPr lang="en-US" altLang="zh-CN" sz="2400" dirty="0" smtClean="0"/>
                            <a:t>1223</a:t>
                          </a:r>
                          <a:endParaRPr lang="zh-CN" altLang="en-US" sz="2400" dirty="0"/>
                        </a:p>
                      </a:txBody>
                      <a:tcPr/>
                    </a:tc>
                    <a:tc>
                      <a:txBody>
                        <a:bodyPr/>
                        <a:lstStyle/>
                        <a:p>
                          <a:pPr algn="ctr"/>
                          <a:r>
                            <a:rPr lang="en-US" altLang="zh-CN" sz="2400" dirty="0" smtClean="0"/>
                            <a:t>-7.30</a:t>
                          </a:r>
                          <a:endParaRPr lang="zh-CN" altLang="en-US" sz="2400" dirty="0"/>
                        </a:p>
                      </a:txBody>
                      <a:tcPr/>
                    </a:tc>
                    <a:tc>
                      <a:txBody>
                        <a:bodyPr/>
                        <a:lstStyle/>
                        <a:p>
                          <a:pPr algn="ctr"/>
                          <a:r>
                            <a:rPr lang="en-US" altLang="zh-CN" sz="2400" dirty="0" smtClean="0"/>
                            <a:t>1375</a:t>
                          </a:r>
                          <a:endParaRPr lang="zh-CN" altLang="en-US" sz="2400" dirty="0"/>
                        </a:p>
                      </a:txBody>
                      <a:tcPr>
                        <a:lnR w="19050" cap="flat" cmpd="sng" algn="ctr">
                          <a:noFill/>
                          <a:prstDash val="solid"/>
                          <a:round/>
                          <a:headEnd type="none" w="med" len="med"/>
                          <a:tailEnd type="none" w="med" len="med"/>
                        </a:lnR>
                      </a:tcPr>
                    </a:tc>
                  </a:tr>
                  <a:tr h="542592">
                    <a:tc>
                      <a:txBody>
                        <a:bodyPr/>
                        <a:lstStyle/>
                        <a:p>
                          <a:pPr algn="ctr"/>
                          <a:r>
                            <a:rPr lang="en-US" altLang="zh-CN" sz="2400" dirty="0" smtClean="0"/>
                            <a:t>3</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1200</a:t>
                          </a:r>
                          <a:endParaRPr lang="zh-CN" altLang="en-US" sz="2400" dirty="0"/>
                        </a:p>
                      </a:txBody>
                      <a:tcPr/>
                    </a:tc>
                    <a:tc>
                      <a:txBody>
                        <a:bodyPr/>
                        <a:lstStyle/>
                        <a:p>
                          <a:pPr algn="ctr"/>
                          <a:r>
                            <a:rPr lang="en-US" altLang="zh-CN" sz="2400" dirty="0" smtClean="0"/>
                            <a:t>41.91</a:t>
                          </a:r>
                          <a:endParaRPr lang="zh-CN" altLang="en-US" sz="2400" dirty="0"/>
                        </a:p>
                      </a:txBody>
                      <a:tcPr/>
                    </a:tc>
                    <a:tc>
                      <a:txBody>
                        <a:bodyPr/>
                        <a:lstStyle/>
                        <a:p>
                          <a:pPr algn="ctr"/>
                          <a:r>
                            <a:rPr lang="en-US" altLang="zh-CN" sz="2400" dirty="0" smtClean="0"/>
                            <a:t>1276</a:t>
                          </a:r>
                          <a:endParaRPr lang="zh-CN" altLang="en-US" sz="2400" dirty="0"/>
                        </a:p>
                      </a:txBody>
                      <a:tcPr/>
                    </a:tc>
                    <a:tc>
                      <a:txBody>
                        <a:bodyPr/>
                        <a:lstStyle/>
                        <a:p>
                          <a:pPr algn="ctr"/>
                          <a:r>
                            <a:rPr lang="en-US" altLang="zh-CN" sz="2400" dirty="0" smtClean="0"/>
                            <a:t>-8.82</a:t>
                          </a:r>
                          <a:endParaRPr lang="zh-CN" altLang="en-US" sz="2400" dirty="0"/>
                        </a:p>
                      </a:txBody>
                      <a:tcPr/>
                    </a:tc>
                    <a:tc>
                      <a:txBody>
                        <a:bodyPr/>
                        <a:lstStyle/>
                        <a:p>
                          <a:pPr algn="ctr"/>
                          <a:r>
                            <a:rPr lang="en-US" altLang="zh-CN" sz="2400" dirty="0" smtClean="0"/>
                            <a:t>1427</a:t>
                          </a:r>
                          <a:endParaRPr lang="zh-CN" altLang="en-US" sz="2400" dirty="0"/>
                        </a:p>
                      </a:txBody>
                      <a:tcPr>
                        <a:lnR w="19050" cap="flat" cmpd="sng" algn="ctr">
                          <a:noFill/>
                          <a:prstDash val="solid"/>
                          <a:round/>
                          <a:headEnd type="none" w="med" len="med"/>
                          <a:tailEnd type="none" w="med" len="med"/>
                        </a:lnR>
                      </a:tcPr>
                    </a:tc>
                  </a:tr>
                  <a:tr h="460589">
                    <a:tc>
                      <a:txBody>
                        <a:bodyPr/>
                        <a:lstStyle/>
                        <a:p>
                          <a:pPr algn="ctr"/>
                          <a:r>
                            <a:rPr lang="en-US" altLang="zh-CN" sz="2400" dirty="0" smtClean="0"/>
                            <a:t>6</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600</a:t>
                          </a:r>
                          <a:endParaRPr lang="zh-CN" altLang="en-US" sz="2400" dirty="0"/>
                        </a:p>
                      </a:txBody>
                      <a:tcPr/>
                    </a:tc>
                    <a:tc>
                      <a:txBody>
                        <a:bodyPr/>
                        <a:lstStyle/>
                        <a:p>
                          <a:pPr algn="ctr"/>
                          <a:r>
                            <a:rPr lang="en-US" altLang="zh-CN" sz="2400" dirty="0" smtClean="0"/>
                            <a:t>14.44</a:t>
                          </a:r>
                          <a:endParaRPr lang="zh-CN" altLang="en-US" sz="2400" dirty="0"/>
                        </a:p>
                      </a:txBody>
                      <a:tcPr/>
                    </a:tc>
                    <a:tc>
                      <a:txBody>
                        <a:bodyPr/>
                        <a:lstStyle/>
                        <a:p>
                          <a:pPr algn="ctr"/>
                          <a:r>
                            <a:rPr lang="en-US" altLang="zh-CN" sz="2400" dirty="0" smtClean="0"/>
                            <a:t>987</a:t>
                          </a:r>
                          <a:endParaRPr lang="zh-CN" altLang="en-US" sz="2400" dirty="0"/>
                        </a:p>
                      </a:txBody>
                      <a:tcPr/>
                    </a:tc>
                    <a:tc>
                      <a:txBody>
                        <a:bodyPr/>
                        <a:lstStyle/>
                        <a:p>
                          <a:pPr algn="ctr"/>
                          <a:r>
                            <a:rPr lang="en-US" altLang="zh-CN" sz="2400" dirty="0" smtClean="0"/>
                            <a:t>-8.76</a:t>
                          </a:r>
                          <a:endParaRPr lang="zh-CN" altLang="en-US" sz="2400" dirty="0"/>
                        </a:p>
                      </a:txBody>
                      <a:tcPr/>
                    </a:tc>
                    <a:tc>
                      <a:txBody>
                        <a:bodyPr/>
                        <a:lstStyle/>
                        <a:p>
                          <a:pPr algn="ctr"/>
                          <a:r>
                            <a:rPr lang="en-US" altLang="zh-CN" sz="2400" dirty="0" smtClean="0"/>
                            <a:t>1101</a:t>
                          </a:r>
                          <a:endParaRPr lang="zh-CN" altLang="en-US" sz="2400" dirty="0"/>
                        </a:p>
                      </a:txBody>
                      <a:tcPr>
                        <a:lnR w="19050" cap="flat" cmpd="sng" algn="ctr">
                          <a:noFill/>
                          <a:prstDash val="solid"/>
                          <a:round/>
                          <a:headEnd type="none" w="med" len="med"/>
                          <a:tailEnd type="none" w="med" len="med"/>
                        </a:lnR>
                      </a:tcPr>
                    </a:tc>
                  </a:tr>
                  <a:tr h="460589">
                    <a:tc>
                      <a:txBody>
                        <a:bodyPr/>
                        <a:lstStyle/>
                        <a:p>
                          <a:pPr algn="ctr"/>
                          <a:r>
                            <a:rPr lang="en-US" altLang="zh-CN" sz="2400" dirty="0" smtClean="0"/>
                            <a:t>6</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28.05</a:t>
                          </a:r>
                          <a:endParaRPr lang="zh-CN" altLang="en-US" sz="2400" dirty="0"/>
                        </a:p>
                      </a:txBody>
                      <a:tcPr/>
                    </a:tc>
                    <a:tc>
                      <a:txBody>
                        <a:bodyPr/>
                        <a:lstStyle/>
                        <a:p>
                          <a:pPr algn="ctr"/>
                          <a:r>
                            <a:rPr lang="en-US" altLang="zh-CN" sz="2400" dirty="0" smtClean="0"/>
                            <a:t>1059</a:t>
                          </a:r>
                          <a:endParaRPr lang="zh-CN" altLang="en-US" sz="2400" dirty="0"/>
                        </a:p>
                      </a:txBody>
                      <a:tcPr/>
                    </a:tc>
                    <a:tc>
                      <a:txBody>
                        <a:bodyPr/>
                        <a:lstStyle/>
                        <a:p>
                          <a:pPr algn="ctr"/>
                          <a:r>
                            <a:rPr lang="en-US" altLang="zh-CN" sz="2400" dirty="0" smtClean="0"/>
                            <a:t>-13.19</a:t>
                          </a:r>
                          <a:endParaRPr lang="zh-CN" altLang="en-US" sz="2400" dirty="0"/>
                        </a:p>
                      </a:txBody>
                      <a:tcPr/>
                    </a:tc>
                    <a:tc>
                      <a:txBody>
                        <a:bodyPr/>
                        <a:lstStyle/>
                        <a:p>
                          <a:pPr algn="ctr"/>
                          <a:r>
                            <a:rPr lang="en-US" altLang="zh-CN" sz="2400" dirty="0" smtClean="0"/>
                            <a:t>1184</a:t>
                          </a:r>
                          <a:endParaRPr lang="zh-CN" altLang="en-US" sz="2400" dirty="0"/>
                        </a:p>
                      </a:txBody>
                      <a:tcPr>
                        <a:lnR w="19050" cap="flat" cmpd="sng" algn="ctr">
                          <a:noFill/>
                          <a:prstDash val="solid"/>
                          <a:round/>
                          <a:headEnd type="none" w="med" len="med"/>
                          <a:tailEnd type="none" w="med" len="med"/>
                        </a:lnR>
                      </a:tcPr>
                    </a:tc>
                  </a:tr>
                  <a:tr h="588497">
                    <a:tc>
                      <a:txBody>
                        <a:bodyPr/>
                        <a:lstStyle/>
                        <a:p>
                          <a:pPr algn="ctr"/>
                          <a:r>
                            <a:rPr lang="en-US" altLang="zh-CN" sz="2400" dirty="0" smtClean="0"/>
                            <a:t>6</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1200</a:t>
                          </a:r>
                          <a:endParaRPr lang="zh-CN" altLang="en-US" sz="2400" dirty="0"/>
                        </a:p>
                      </a:txBody>
                      <a:tcPr/>
                    </a:tc>
                    <a:tc>
                      <a:txBody>
                        <a:bodyPr/>
                        <a:lstStyle/>
                        <a:p>
                          <a:pPr algn="ctr"/>
                          <a:r>
                            <a:rPr lang="en-US" altLang="zh-CN" sz="2400" dirty="0" smtClean="0"/>
                            <a:t>34.44</a:t>
                          </a:r>
                          <a:endParaRPr lang="zh-CN" altLang="en-US" sz="2400" dirty="0"/>
                        </a:p>
                      </a:txBody>
                      <a:tcPr/>
                    </a:tc>
                    <a:tc>
                      <a:txBody>
                        <a:bodyPr/>
                        <a:lstStyle/>
                        <a:p>
                          <a:pPr algn="ctr"/>
                          <a:r>
                            <a:rPr lang="en-US" altLang="zh-CN" sz="2400" dirty="0" smtClean="0"/>
                            <a:t>1105</a:t>
                          </a:r>
                          <a:endParaRPr lang="zh-CN" altLang="en-US" sz="2400" dirty="0"/>
                        </a:p>
                      </a:txBody>
                      <a:tcPr/>
                    </a:tc>
                    <a:tc>
                      <a:txBody>
                        <a:bodyPr/>
                        <a:lstStyle/>
                        <a:p>
                          <a:pPr algn="ctr"/>
                          <a:r>
                            <a:rPr lang="en-US" altLang="zh-CN" sz="2400" dirty="0" smtClean="0"/>
                            <a:t>-13.24</a:t>
                          </a:r>
                          <a:endParaRPr lang="zh-CN" altLang="en-US" sz="2400" dirty="0"/>
                        </a:p>
                      </a:txBody>
                      <a:tcPr/>
                    </a:tc>
                    <a:tc>
                      <a:txBody>
                        <a:bodyPr/>
                        <a:lstStyle/>
                        <a:p>
                          <a:pPr algn="ctr"/>
                          <a:r>
                            <a:rPr lang="en-US" altLang="zh-CN" sz="2400" dirty="0" smtClean="0"/>
                            <a:t>1238</a:t>
                          </a:r>
                          <a:endParaRPr lang="zh-CN" altLang="en-US" sz="2400" dirty="0"/>
                        </a:p>
                      </a:txBody>
                      <a:tcPr>
                        <a:lnR w="19050" cap="flat" cmpd="sng" algn="ctr">
                          <a:noFill/>
                          <a:prstDash val="solid"/>
                          <a:round/>
                          <a:headEnd type="none" w="med" len="med"/>
                          <a:tailEnd type="none" w="med" len="med"/>
                        </a:lnR>
                      </a:tcPr>
                    </a:tc>
                  </a:tr>
                  <a:tr h="460589">
                    <a:tc>
                      <a:txBody>
                        <a:bodyPr/>
                        <a:lstStyle/>
                        <a:p>
                          <a:pPr algn="ctr"/>
                          <a:r>
                            <a:rPr lang="en-US" altLang="zh-CN" sz="2400" dirty="0" smtClean="0"/>
                            <a:t>9</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600</a:t>
                          </a:r>
                          <a:endParaRPr lang="zh-CN" altLang="en-US" sz="2400" dirty="0"/>
                        </a:p>
                      </a:txBody>
                      <a:tcPr/>
                    </a:tc>
                    <a:tc>
                      <a:txBody>
                        <a:bodyPr/>
                        <a:lstStyle/>
                        <a:p>
                          <a:pPr algn="ctr"/>
                          <a:r>
                            <a:rPr lang="en-US" altLang="zh-CN" sz="2400" dirty="0" smtClean="0"/>
                            <a:t>19.70</a:t>
                          </a:r>
                          <a:endParaRPr lang="zh-CN" altLang="en-US" sz="2400" dirty="0"/>
                        </a:p>
                      </a:txBody>
                      <a:tcPr/>
                    </a:tc>
                    <a:tc>
                      <a:txBody>
                        <a:bodyPr/>
                        <a:lstStyle/>
                        <a:p>
                          <a:pPr algn="ctr"/>
                          <a:r>
                            <a:rPr lang="en-US" altLang="zh-CN" sz="2400" dirty="0" smtClean="0"/>
                            <a:t>893</a:t>
                          </a:r>
                          <a:endParaRPr lang="zh-CN" altLang="en-US" sz="2400" dirty="0"/>
                        </a:p>
                      </a:txBody>
                      <a:tcPr/>
                    </a:tc>
                    <a:tc>
                      <a:txBody>
                        <a:bodyPr/>
                        <a:lstStyle/>
                        <a:p>
                          <a:pPr algn="ctr"/>
                          <a:r>
                            <a:rPr lang="en-US" altLang="zh-CN" sz="2400" dirty="0" smtClean="0"/>
                            <a:t>-14.76</a:t>
                          </a:r>
                          <a:endParaRPr lang="zh-CN" altLang="en-US" sz="2400" dirty="0"/>
                        </a:p>
                      </a:txBody>
                      <a:tcPr/>
                    </a:tc>
                    <a:tc>
                      <a:txBody>
                        <a:bodyPr/>
                        <a:lstStyle/>
                        <a:p>
                          <a:pPr algn="ctr"/>
                          <a:r>
                            <a:rPr lang="en-US" altLang="zh-CN" sz="2400" dirty="0" smtClean="0"/>
                            <a:t>1002</a:t>
                          </a:r>
                          <a:endParaRPr lang="zh-CN" altLang="en-US" sz="2400" dirty="0"/>
                        </a:p>
                      </a:txBody>
                      <a:tcPr>
                        <a:lnR w="19050" cap="flat" cmpd="sng" algn="ctr">
                          <a:noFill/>
                          <a:prstDash val="solid"/>
                          <a:round/>
                          <a:headEnd type="none" w="med" len="med"/>
                          <a:tailEnd type="none" w="med" len="med"/>
                        </a:lnR>
                      </a:tcPr>
                    </a:tc>
                  </a:tr>
                  <a:tr h="460589">
                    <a:tc>
                      <a:txBody>
                        <a:bodyPr/>
                        <a:lstStyle/>
                        <a:p>
                          <a:pPr algn="ctr"/>
                          <a:r>
                            <a:rPr lang="en-US" altLang="zh-CN" sz="2400" dirty="0" smtClean="0"/>
                            <a:t>9</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21.95</a:t>
                          </a:r>
                          <a:endParaRPr lang="zh-CN" altLang="en-US" sz="2400" dirty="0"/>
                        </a:p>
                      </a:txBody>
                      <a:tcPr/>
                    </a:tc>
                    <a:tc>
                      <a:txBody>
                        <a:bodyPr/>
                        <a:lstStyle/>
                        <a:p>
                          <a:pPr algn="ctr"/>
                          <a:r>
                            <a:rPr lang="en-US" altLang="zh-CN" sz="2400" dirty="0" smtClean="0"/>
                            <a:t>961</a:t>
                          </a:r>
                          <a:endParaRPr lang="zh-CN" altLang="en-US" sz="2400" dirty="0"/>
                        </a:p>
                      </a:txBody>
                      <a:tcPr/>
                    </a:tc>
                    <a:tc>
                      <a:txBody>
                        <a:bodyPr/>
                        <a:lstStyle/>
                        <a:p>
                          <a:pPr algn="ctr"/>
                          <a:r>
                            <a:rPr lang="en-US" altLang="zh-CN" sz="2400" dirty="0" smtClean="0"/>
                            <a:t>-13.46</a:t>
                          </a:r>
                          <a:endParaRPr lang="zh-CN" altLang="en-US" sz="2400" dirty="0"/>
                        </a:p>
                      </a:txBody>
                      <a:tcPr/>
                    </a:tc>
                    <a:tc>
                      <a:txBody>
                        <a:bodyPr/>
                        <a:lstStyle/>
                        <a:p>
                          <a:pPr algn="ctr"/>
                          <a:r>
                            <a:rPr lang="en-US" altLang="zh-CN" sz="2400" dirty="0" smtClean="0"/>
                            <a:t>1076</a:t>
                          </a:r>
                          <a:endParaRPr lang="zh-CN" altLang="en-US" sz="2400" dirty="0"/>
                        </a:p>
                      </a:txBody>
                      <a:tcPr>
                        <a:lnR w="19050" cap="flat" cmpd="sng" algn="ctr">
                          <a:noFill/>
                          <a:prstDash val="solid"/>
                          <a:round/>
                          <a:headEnd type="none" w="med" len="med"/>
                          <a:tailEnd type="none" w="med" len="med"/>
                        </a:lnR>
                      </a:tcPr>
                    </a:tc>
                  </a:tr>
                  <a:tr h="548394">
                    <a:tc>
                      <a:txBody>
                        <a:bodyPr/>
                        <a:lstStyle/>
                        <a:p>
                          <a:pPr algn="ctr"/>
                          <a:r>
                            <a:rPr lang="en-US" altLang="zh-CN" sz="2400" dirty="0" smtClean="0"/>
                            <a:t>9</a:t>
                          </a:r>
                          <a:endParaRPr lang="zh-CN" altLang="en-US" sz="2400" dirty="0"/>
                        </a:p>
                      </a:txBody>
                      <a:tcPr>
                        <a:lnL w="19050" cap="flat" cmpd="sng" algn="ctr">
                          <a:noFill/>
                          <a:prstDash val="solid"/>
                          <a:round/>
                          <a:headEnd type="none" w="med" len="med"/>
                          <a:tailEnd type="none" w="med" len="med"/>
                        </a:lnL>
                        <a:lnB w="19050" cap="flat" cmpd="sng" algn="ctr">
                          <a:solidFill>
                            <a:schemeClr val="tx1"/>
                          </a:solidFill>
                          <a:prstDash val="solid"/>
                          <a:round/>
                          <a:headEnd type="none" w="med" len="med"/>
                          <a:tailEnd type="none" w="med" len="med"/>
                        </a:lnB>
                      </a:tcPr>
                    </a:tc>
                    <a:tc>
                      <a:txBody>
                        <a:bodyPr/>
                        <a:lstStyle/>
                        <a:p>
                          <a:pPr algn="ctr"/>
                          <a:r>
                            <a:rPr lang="en-US" altLang="zh-CN" sz="2400" dirty="0" smtClean="0"/>
                            <a:t>1200</a:t>
                          </a:r>
                          <a:endParaRPr lang="zh-CN" altLang="en-US" sz="2400" dirty="0"/>
                        </a:p>
                      </a:txBody>
                      <a:tcPr>
                        <a:lnB w="19050" cap="flat" cmpd="sng" algn="ctr">
                          <a:solidFill>
                            <a:schemeClr val="tx1"/>
                          </a:solidFill>
                          <a:prstDash val="solid"/>
                          <a:round/>
                          <a:headEnd type="none" w="med" len="med"/>
                          <a:tailEnd type="none" w="med" len="med"/>
                        </a:lnB>
                      </a:tcPr>
                    </a:tc>
                    <a:tc>
                      <a:txBody>
                        <a:bodyPr/>
                        <a:lstStyle/>
                        <a:p>
                          <a:pPr algn="ctr"/>
                          <a:r>
                            <a:rPr lang="en-US" altLang="zh-CN" sz="2400" dirty="0" smtClean="0"/>
                            <a:t>40.65</a:t>
                          </a:r>
                          <a:endParaRPr lang="zh-CN" altLang="en-US" sz="2400" dirty="0"/>
                        </a:p>
                      </a:txBody>
                      <a:tcPr>
                        <a:lnB w="19050" cap="flat" cmpd="sng" algn="ctr">
                          <a:solidFill>
                            <a:schemeClr val="tx1"/>
                          </a:solidFill>
                          <a:prstDash val="solid"/>
                          <a:round/>
                          <a:headEnd type="none" w="med" len="med"/>
                          <a:tailEnd type="none" w="med" len="med"/>
                        </a:lnB>
                      </a:tcPr>
                    </a:tc>
                    <a:tc>
                      <a:txBody>
                        <a:bodyPr/>
                        <a:lstStyle/>
                        <a:p>
                          <a:pPr algn="ctr"/>
                          <a:r>
                            <a:rPr lang="en-US" altLang="zh-CN" sz="2400" dirty="0" smtClean="0"/>
                            <a:t>1013</a:t>
                          </a:r>
                          <a:endParaRPr lang="zh-CN" altLang="en-US" sz="2400" dirty="0"/>
                        </a:p>
                      </a:txBody>
                      <a:tcPr>
                        <a:lnB w="19050" cap="flat" cmpd="sng" algn="ctr">
                          <a:solidFill>
                            <a:schemeClr val="tx1"/>
                          </a:solidFill>
                          <a:prstDash val="solid"/>
                          <a:round/>
                          <a:headEnd type="none" w="med" len="med"/>
                          <a:tailEnd type="none" w="med" len="med"/>
                        </a:lnB>
                      </a:tcPr>
                    </a:tc>
                    <a:tc>
                      <a:txBody>
                        <a:bodyPr/>
                        <a:lstStyle/>
                        <a:p>
                          <a:pPr algn="ctr"/>
                          <a:r>
                            <a:rPr lang="en-US" altLang="zh-CN" sz="2400" dirty="0" smtClean="0"/>
                            <a:t>-20.79</a:t>
                          </a:r>
                          <a:endParaRPr lang="zh-CN" altLang="en-US" sz="2400" dirty="0"/>
                        </a:p>
                      </a:txBody>
                      <a:tcPr>
                        <a:lnB w="19050" cap="flat" cmpd="sng" algn="ctr">
                          <a:solidFill>
                            <a:schemeClr val="tx1"/>
                          </a:solidFill>
                          <a:prstDash val="solid"/>
                          <a:round/>
                          <a:headEnd type="none" w="med" len="med"/>
                          <a:tailEnd type="none" w="med" len="med"/>
                        </a:lnB>
                      </a:tcPr>
                    </a:tc>
                    <a:tc>
                      <a:txBody>
                        <a:bodyPr/>
                        <a:lstStyle/>
                        <a:p>
                          <a:pPr algn="ctr"/>
                          <a:r>
                            <a:rPr lang="en-US" altLang="zh-CN" sz="2400" dirty="0" smtClean="0"/>
                            <a:t>1133</a:t>
                          </a:r>
                          <a:endParaRPr lang="zh-CN" altLang="en-US" sz="2400" dirty="0"/>
                        </a:p>
                      </a:txBody>
                      <a:tcPr>
                        <a:lnR w="19050" cap="flat" cmpd="sng" algn="ctr">
                          <a:noFill/>
                          <a:prstDash val="solid"/>
                          <a:round/>
                          <a:headEnd type="none" w="med" len="med"/>
                          <a:tailEnd type="none" w="med" len="med"/>
                        </a:lnR>
                        <a:lnB w="19050" cap="flat" cmpd="sng" algn="ctr">
                          <a:solidFill>
                            <a:schemeClr val="tx1"/>
                          </a:solidFill>
                          <a:prstDash val="solid"/>
                          <a:round/>
                          <a:headEnd type="none" w="med" len="med"/>
                          <a:tailEnd type="none" w="med" len="med"/>
                        </a:lnB>
                      </a:tcPr>
                    </a:tc>
                  </a:tr>
                </a:tbl>
              </a:graphicData>
            </a:graphic>
          </p:graphicFrame>
        </mc:Choice>
        <mc:Fallback xmlns="">
          <p:graphicFrame>
            <p:nvGraphicFramePr>
              <p:cNvPr id="34" name="表格 33"/>
              <p:cNvGraphicFramePr>
                <a:graphicFrameLocks noGrp="1"/>
              </p:cNvGraphicFramePr>
              <p:nvPr>
                <p:extLst>
                  <p:ext uri="{D42A27DB-BD31-4B8C-83A1-F6EECF244321}">
                    <p14:modId xmlns:p14="http://schemas.microsoft.com/office/powerpoint/2010/main" val="1295586059"/>
                  </p:ext>
                </p:extLst>
              </p:nvPr>
            </p:nvGraphicFramePr>
            <p:xfrm>
              <a:off x="16246752" y="23306056"/>
              <a:ext cx="7398871" cy="6745962"/>
            </p:xfrm>
            <a:graphic>
              <a:graphicData uri="http://schemas.openxmlformats.org/drawingml/2006/table">
                <a:tbl>
                  <a:tblPr firstRow="1" bandRow="1">
                    <a:tableStyleId>{0505E3EF-67EA-436B-97B2-0124C06EBD24}</a:tableStyleId>
                  </a:tblPr>
                  <a:tblGrid>
                    <a:gridCol w="1088534"/>
                    <a:gridCol w="821002"/>
                    <a:gridCol w="1701270"/>
                    <a:gridCol w="1007506"/>
                    <a:gridCol w="1538843"/>
                    <a:gridCol w="1241716"/>
                  </a:tblGrid>
                  <a:tr h="2302945">
                    <a:tc>
                      <a:txBody>
                        <a:bodyPr/>
                        <a:lstStyle/>
                        <a:p>
                          <a:endParaRPr lang="zh-CN"/>
                        </a:p>
                      </a:txBody>
                      <a:tcPr anchor="ctr">
                        <a:lnL w="19050" cap="flat" cmpd="sng" algn="ctr">
                          <a:noFill/>
                          <a:prstDash val="solid"/>
                          <a:round/>
                          <a:headEnd type="none" w="med" len="med"/>
                          <a:tailEnd type="none" w="med" len="med"/>
                        </a:lnL>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rotWithShape="0">
                          <a:blip r:embed="rId16"/>
                          <a:stretch>
                            <a:fillRect t="-794" r="-579888" b="-194974"/>
                          </a:stretch>
                        </a:blipFill>
                      </a:tcPr>
                    </a:tc>
                    <a:tc>
                      <a:txBody>
                        <a:bodyPr/>
                        <a:lstStyle/>
                        <a:p>
                          <a:endParaRPr lang="zh-CN"/>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rotWithShape="0">
                          <a:blip r:embed="rId16"/>
                          <a:stretch>
                            <a:fillRect l="-133582" t="-794" r="-674627" b="-194974"/>
                          </a:stretch>
                        </a:blipFill>
                      </a:tcPr>
                    </a:tc>
                    <a:tc>
                      <a:txBody>
                        <a:bodyPr/>
                        <a:lstStyle/>
                        <a:p>
                          <a:pPr algn="ctr"/>
                          <a:r>
                            <a:rPr lang="en-US" altLang="zh-CN" sz="2400" dirty="0" smtClean="0"/>
                            <a:t>Max heating</a:t>
                          </a:r>
                          <a:r>
                            <a:rPr lang="en-US" altLang="zh-CN" sz="2400" baseline="0" dirty="0" smtClean="0"/>
                            <a:t> rate</a:t>
                          </a:r>
                        </a:p>
                        <a:p>
                          <a:pPr algn="ctr"/>
                          <a:r>
                            <a:rPr lang="en-US" altLang="zh-CN" sz="2400" dirty="0" smtClean="0"/>
                            <a:t>(eV cm</a:t>
                          </a:r>
                          <a:r>
                            <a:rPr lang="en-US" altLang="zh-CN" sz="2400" baseline="30000" dirty="0" smtClean="0"/>
                            <a:t>-3</a:t>
                          </a:r>
                          <a:r>
                            <a:rPr lang="en-US" altLang="zh-CN" sz="2400" dirty="0" smtClean="0"/>
                            <a:t>s</a:t>
                          </a:r>
                          <a:r>
                            <a:rPr lang="en-US" altLang="zh-CN" sz="2400" baseline="30000" dirty="0" smtClean="0"/>
                            <a:t>-1</a:t>
                          </a:r>
                          <a:r>
                            <a:rPr lang="en-US" altLang="zh-CN" sz="2400" dirty="0" smtClean="0"/>
                            <a:t>)</a:t>
                          </a:r>
                          <a:endParaRPr lang="zh-CN" altLang="en-US" sz="2400" dirty="0"/>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400" dirty="0" smtClean="0"/>
                            <a:t>z</a:t>
                          </a:r>
                          <a:r>
                            <a:rPr lang="en-US" altLang="zh-CN" sz="2400" baseline="0" dirty="0" smtClean="0"/>
                            <a:t>  at max heating rate (km)</a:t>
                          </a:r>
                          <a:endParaRPr lang="zh-CN" altLang="en-US" sz="2400" dirty="0"/>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400" dirty="0" smtClean="0"/>
                            <a:t>Max cooling rate</a:t>
                          </a:r>
                        </a:p>
                        <a:p>
                          <a:pPr marL="0" marR="0" indent="0" algn="ctr" defTabSz="3239902" rtl="0" eaLnBrk="1" fontAlgn="auto" latinLnBrk="0" hangingPunct="1">
                            <a:lnSpc>
                              <a:spcPct val="100000"/>
                            </a:lnSpc>
                            <a:spcBef>
                              <a:spcPts val="0"/>
                            </a:spcBef>
                            <a:spcAft>
                              <a:spcPts val="0"/>
                            </a:spcAft>
                            <a:buClrTx/>
                            <a:buSzTx/>
                            <a:buFontTx/>
                            <a:buNone/>
                            <a:tabLst/>
                            <a:defRPr/>
                          </a:pPr>
                          <a:r>
                            <a:rPr lang="en-US" altLang="zh-CN" sz="2400" dirty="0" smtClean="0"/>
                            <a:t>(eV cm</a:t>
                          </a:r>
                          <a:r>
                            <a:rPr lang="en-US" altLang="zh-CN" sz="2400" baseline="30000" dirty="0" smtClean="0"/>
                            <a:t>-3</a:t>
                          </a:r>
                          <a:r>
                            <a:rPr lang="en-US" altLang="zh-CN" sz="2400" dirty="0" smtClean="0"/>
                            <a:t>s</a:t>
                          </a:r>
                          <a:r>
                            <a:rPr lang="en-US" altLang="zh-CN" sz="2400" baseline="30000" dirty="0" smtClean="0"/>
                            <a:t>-1</a:t>
                          </a:r>
                          <a:r>
                            <a:rPr lang="en-US" altLang="zh-CN" sz="2400" dirty="0" smtClean="0"/>
                            <a:t>)</a:t>
                          </a:r>
                          <a:endParaRPr lang="zh-CN" altLang="en-US" sz="2400" dirty="0" smtClean="0"/>
                        </a:p>
                        <a:p>
                          <a:pPr algn="ctr"/>
                          <a:endParaRPr lang="zh-CN" altLang="en-US" sz="2400" dirty="0"/>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400" dirty="0" smtClean="0"/>
                            <a:t>z</a:t>
                          </a:r>
                          <a:r>
                            <a:rPr lang="en-US" altLang="zh-CN" sz="2400" baseline="0" dirty="0" smtClean="0"/>
                            <a:t>  at max heating rate </a:t>
                          </a:r>
                        </a:p>
                        <a:p>
                          <a:pPr algn="ctr"/>
                          <a:r>
                            <a:rPr lang="en-US" altLang="zh-CN" sz="2400" baseline="0" dirty="0" smtClean="0"/>
                            <a:t> (km)</a:t>
                          </a:r>
                          <a:endParaRPr lang="zh-CN" altLang="en-US" sz="2400" dirty="0" smtClean="0"/>
                        </a:p>
                      </a:txBody>
                      <a:tcPr anchor="ctr">
                        <a:lnR w="1905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0589">
                    <a:tc>
                      <a:txBody>
                        <a:bodyPr/>
                        <a:lstStyle/>
                        <a:p>
                          <a:pPr algn="ctr"/>
                          <a:r>
                            <a:rPr lang="en-US" altLang="zh-CN" sz="2400" dirty="0" smtClean="0"/>
                            <a:t>3</a:t>
                          </a:r>
                          <a:endParaRPr lang="zh-CN" altLang="en-US" sz="2400" dirty="0"/>
                        </a:p>
                      </a:txBody>
                      <a:tcPr>
                        <a:lnL w="19050" cap="flat" cmpd="sng" algn="ctr">
                          <a:no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altLang="zh-CN" sz="2400" dirty="0" smtClean="0"/>
                            <a:t>600</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14.70</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1155</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-5.62</a:t>
                          </a:r>
                          <a:endParaRPr lang="zh-CN" altLang="en-US" sz="2400" dirty="0"/>
                        </a:p>
                      </a:txBody>
                      <a:tcP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1285</a:t>
                          </a:r>
                          <a:endParaRPr lang="zh-CN" altLang="en-US" sz="2400" dirty="0"/>
                        </a:p>
                      </a:txBody>
                      <a:tcPr>
                        <a:lnR w="190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tcPr>
                    </a:tc>
                  </a:tr>
                  <a:tr h="460589">
                    <a:tc>
                      <a:txBody>
                        <a:bodyPr/>
                        <a:lstStyle/>
                        <a:p>
                          <a:pPr algn="ctr"/>
                          <a:r>
                            <a:rPr lang="en-US" altLang="zh-CN" sz="2400" dirty="0" smtClean="0"/>
                            <a:t>3</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16.62</a:t>
                          </a:r>
                          <a:endParaRPr lang="zh-CN" altLang="en-US" sz="2400" dirty="0"/>
                        </a:p>
                      </a:txBody>
                      <a:tcPr/>
                    </a:tc>
                    <a:tc>
                      <a:txBody>
                        <a:bodyPr/>
                        <a:lstStyle/>
                        <a:p>
                          <a:pPr algn="ctr"/>
                          <a:r>
                            <a:rPr lang="en-US" altLang="zh-CN" sz="2400" dirty="0" smtClean="0"/>
                            <a:t>1223</a:t>
                          </a:r>
                          <a:endParaRPr lang="zh-CN" altLang="en-US" sz="2400" dirty="0"/>
                        </a:p>
                      </a:txBody>
                      <a:tcPr/>
                    </a:tc>
                    <a:tc>
                      <a:txBody>
                        <a:bodyPr/>
                        <a:lstStyle/>
                        <a:p>
                          <a:pPr algn="ctr"/>
                          <a:r>
                            <a:rPr lang="en-US" altLang="zh-CN" sz="2400" dirty="0" smtClean="0"/>
                            <a:t>-7.30</a:t>
                          </a:r>
                          <a:endParaRPr lang="zh-CN" altLang="en-US" sz="2400" dirty="0"/>
                        </a:p>
                      </a:txBody>
                      <a:tcPr/>
                    </a:tc>
                    <a:tc>
                      <a:txBody>
                        <a:bodyPr/>
                        <a:lstStyle/>
                        <a:p>
                          <a:pPr algn="ctr"/>
                          <a:r>
                            <a:rPr lang="en-US" altLang="zh-CN" sz="2400" dirty="0" smtClean="0"/>
                            <a:t>1375</a:t>
                          </a:r>
                          <a:endParaRPr lang="zh-CN" altLang="en-US" sz="2400" dirty="0"/>
                        </a:p>
                      </a:txBody>
                      <a:tcPr>
                        <a:lnR w="19050" cap="flat" cmpd="sng" algn="ctr">
                          <a:noFill/>
                          <a:prstDash val="solid"/>
                          <a:round/>
                          <a:headEnd type="none" w="med" len="med"/>
                          <a:tailEnd type="none" w="med" len="med"/>
                        </a:lnR>
                      </a:tcPr>
                    </a:tc>
                  </a:tr>
                  <a:tr h="542592">
                    <a:tc>
                      <a:txBody>
                        <a:bodyPr/>
                        <a:lstStyle/>
                        <a:p>
                          <a:pPr algn="ctr"/>
                          <a:r>
                            <a:rPr lang="en-US" altLang="zh-CN" sz="2400" dirty="0" smtClean="0"/>
                            <a:t>3</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1200</a:t>
                          </a:r>
                          <a:endParaRPr lang="zh-CN" altLang="en-US" sz="2400" dirty="0"/>
                        </a:p>
                      </a:txBody>
                      <a:tcPr/>
                    </a:tc>
                    <a:tc>
                      <a:txBody>
                        <a:bodyPr/>
                        <a:lstStyle/>
                        <a:p>
                          <a:pPr algn="ctr"/>
                          <a:r>
                            <a:rPr lang="en-US" altLang="zh-CN" sz="2400" dirty="0" smtClean="0"/>
                            <a:t>41.91</a:t>
                          </a:r>
                          <a:endParaRPr lang="zh-CN" altLang="en-US" sz="2400" dirty="0"/>
                        </a:p>
                      </a:txBody>
                      <a:tcPr/>
                    </a:tc>
                    <a:tc>
                      <a:txBody>
                        <a:bodyPr/>
                        <a:lstStyle/>
                        <a:p>
                          <a:pPr algn="ctr"/>
                          <a:r>
                            <a:rPr lang="en-US" altLang="zh-CN" sz="2400" dirty="0" smtClean="0"/>
                            <a:t>1276</a:t>
                          </a:r>
                          <a:endParaRPr lang="zh-CN" altLang="en-US" sz="2400" dirty="0"/>
                        </a:p>
                      </a:txBody>
                      <a:tcPr/>
                    </a:tc>
                    <a:tc>
                      <a:txBody>
                        <a:bodyPr/>
                        <a:lstStyle/>
                        <a:p>
                          <a:pPr algn="ctr"/>
                          <a:r>
                            <a:rPr lang="en-US" altLang="zh-CN" sz="2400" dirty="0" smtClean="0"/>
                            <a:t>-8.82</a:t>
                          </a:r>
                          <a:endParaRPr lang="zh-CN" altLang="en-US" sz="2400" dirty="0"/>
                        </a:p>
                      </a:txBody>
                      <a:tcPr/>
                    </a:tc>
                    <a:tc>
                      <a:txBody>
                        <a:bodyPr/>
                        <a:lstStyle/>
                        <a:p>
                          <a:pPr algn="ctr"/>
                          <a:r>
                            <a:rPr lang="en-US" altLang="zh-CN" sz="2400" dirty="0" smtClean="0"/>
                            <a:t>1427</a:t>
                          </a:r>
                          <a:endParaRPr lang="zh-CN" altLang="en-US" sz="2400" dirty="0"/>
                        </a:p>
                      </a:txBody>
                      <a:tcPr>
                        <a:lnR w="19050" cap="flat" cmpd="sng" algn="ctr">
                          <a:noFill/>
                          <a:prstDash val="solid"/>
                          <a:round/>
                          <a:headEnd type="none" w="med" len="med"/>
                          <a:tailEnd type="none" w="med" len="med"/>
                        </a:lnR>
                      </a:tcPr>
                    </a:tc>
                  </a:tr>
                  <a:tr h="460589">
                    <a:tc>
                      <a:txBody>
                        <a:bodyPr/>
                        <a:lstStyle/>
                        <a:p>
                          <a:pPr algn="ctr"/>
                          <a:r>
                            <a:rPr lang="en-US" altLang="zh-CN" sz="2400" dirty="0" smtClean="0"/>
                            <a:t>6</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600</a:t>
                          </a:r>
                          <a:endParaRPr lang="zh-CN" altLang="en-US" sz="2400" dirty="0"/>
                        </a:p>
                      </a:txBody>
                      <a:tcPr/>
                    </a:tc>
                    <a:tc>
                      <a:txBody>
                        <a:bodyPr/>
                        <a:lstStyle/>
                        <a:p>
                          <a:pPr algn="ctr"/>
                          <a:r>
                            <a:rPr lang="en-US" altLang="zh-CN" sz="2400" dirty="0" smtClean="0"/>
                            <a:t>14.44</a:t>
                          </a:r>
                          <a:endParaRPr lang="zh-CN" altLang="en-US" sz="2400" dirty="0"/>
                        </a:p>
                      </a:txBody>
                      <a:tcPr/>
                    </a:tc>
                    <a:tc>
                      <a:txBody>
                        <a:bodyPr/>
                        <a:lstStyle/>
                        <a:p>
                          <a:pPr algn="ctr"/>
                          <a:r>
                            <a:rPr lang="en-US" altLang="zh-CN" sz="2400" dirty="0" smtClean="0"/>
                            <a:t>987</a:t>
                          </a:r>
                          <a:endParaRPr lang="zh-CN" altLang="en-US" sz="2400" dirty="0"/>
                        </a:p>
                      </a:txBody>
                      <a:tcPr/>
                    </a:tc>
                    <a:tc>
                      <a:txBody>
                        <a:bodyPr/>
                        <a:lstStyle/>
                        <a:p>
                          <a:pPr algn="ctr"/>
                          <a:r>
                            <a:rPr lang="en-US" altLang="zh-CN" sz="2400" dirty="0" smtClean="0"/>
                            <a:t>-8.76</a:t>
                          </a:r>
                          <a:endParaRPr lang="zh-CN" altLang="en-US" sz="2400" dirty="0"/>
                        </a:p>
                      </a:txBody>
                      <a:tcPr/>
                    </a:tc>
                    <a:tc>
                      <a:txBody>
                        <a:bodyPr/>
                        <a:lstStyle/>
                        <a:p>
                          <a:pPr algn="ctr"/>
                          <a:r>
                            <a:rPr lang="en-US" altLang="zh-CN" sz="2400" dirty="0" smtClean="0"/>
                            <a:t>1101</a:t>
                          </a:r>
                          <a:endParaRPr lang="zh-CN" altLang="en-US" sz="2400" dirty="0"/>
                        </a:p>
                      </a:txBody>
                      <a:tcPr>
                        <a:lnR w="19050" cap="flat" cmpd="sng" algn="ctr">
                          <a:noFill/>
                          <a:prstDash val="solid"/>
                          <a:round/>
                          <a:headEnd type="none" w="med" len="med"/>
                          <a:tailEnd type="none" w="med" len="med"/>
                        </a:lnR>
                      </a:tcPr>
                    </a:tc>
                  </a:tr>
                  <a:tr h="460589">
                    <a:tc>
                      <a:txBody>
                        <a:bodyPr/>
                        <a:lstStyle/>
                        <a:p>
                          <a:pPr algn="ctr"/>
                          <a:r>
                            <a:rPr lang="en-US" altLang="zh-CN" sz="2400" dirty="0" smtClean="0"/>
                            <a:t>6</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28.05</a:t>
                          </a:r>
                          <a:endParaRPr lang="zh-CN" altLang="en-US" sz="2400" dirty="0"/>
                        </a:p>
                      </a:txBody>
                      <a:tcPr/>
                    </a:tc>
                    <a:tc>
                      <a:txBody>
                        <a:bodyPr/>
                        <a:lstStyle/>
                        <a:p>
                          <a:pPr algn="ctr"/>
                          <a:r>
                            <a:rPr lang="en-US" altLang="zh-CN" sz="2400" dirty="0" smtClean="0"/>
                            <a:t>1059</a:t>
                          </a:r>
                          <a:endParaRPr lang="zh-CN" altLang="en-US" sz="2400" dirty="0"/>
                        </a:p>
                      </a:txBody>
                      <a:tcPr/>
                    </a:tc>
                    <a:tc>
                      <a:txBody>
                        <a:bodyPr/>
                        <a:lstStyle/>
                        <a:p>
                          <a:pPr algn="ctr"/>
                          <a:r>
                            <a:rPr lang="en-US" altLang="zh-CN" sz="2400" dirty="0" smtClean="0"/>
                            <a:t>-13.19</a:t>
                          </a:r>
                          <a:endParaRPr lang="zh-CN" altLang="en-US" sz="2400" dirty="0"/>
                        </a:p>
                      </a:txBody>
                      <a:tcPr/>
                    </a:tc>
                    <a:tc>
                      <a:txBody>
                        <a:bodyPr/>
                        <a:lstStyle/>
                        <a:p>
                          <a:pPr algn="ctr"/>
                          <a:r>
                            <a:rPr lang="en-US" altLang="zh-CN" sz="2400" dirty="0" smtClean="0"/>
                            <a:t>1184</a:t>
                          </a:r>
                          <a:endParaRPr lang="zh-CN" altLang="en-US" sz="2400" dirty="0"/>
                        </a:p>
                      </a:txBody>
                      <a:tcPr>
                        <a:lnR w="19050" cap="flat" cmpd="sng" algn="ctr">
                          <a:noFill/>
                          <a:prstDash val="solid"/>
                          <a:round/>
                          <a:headEnd type="none" w="med" len="med"/>
                          <a:tailEnd type="none" w="med" len="med"/>
                        </a:lnR>
                      </a:tcPr>
                    </a:tc>
                  </a:tr>
                  <a:tr h="588497">
                    <a:tc>
                      <a:txBody>
                        <a:bodyPr/>
                        <a:lstStyle/>
                        <a:p>
                          <a:pPr algn="ctr"/>
                          <a:r>
                            <a:rPr lang="en-US" altLang="zh-CN" sz="2400" dirty="0" smtClean="0"/>
                            <a:t>6</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1200</a:t>
                          </a:r>
                          <a:endParaRPr lang="zh-CN" altLang="en-US" sz="2400" dirty="0"/>
                        </a:p>
                      </a:txBody>
                      <a:tcPr/>
                    </a:tc>
                    <a:tc>
                      <a:txBody>
                        <a:bodyPr/>
                        <a:lstStyle/>
                        <a:p>
                          <a:pPr algn="ctr"/>
                          <a:r>
                            <a:rPr lang="en-US" altLang="zh-CN" sz="2400" dirty="0" smtClean="0"/>
                            <a:t>34.44</a:t>
                          </a:r>
                          <a:endParaRPr lang="zh-CN" altLang="en-US" sz="2400" dirty="0"/>
                        </a:p>
                      </a:txBody>
                      <a:tcPr/>
                    </a:tc>
                    <a:tc>
                      <a:txBody>
                        <a:bodyPr/>
                        <a:lstStyle/>
                        <a:p>
                          <a:pPr algn="ctr"/>
                          <a:r>
                            <a:rPr lang="en-US" altLang="zh-CN" sz="2400" dirty="0" smtClean="0"/>
                            <a:t>1105</a:t>
                          </a:r>
                          <a:endParaRPr lang="zh-CN" altLang="en-US" sz="2400" dirty="0"/>
                        </a:p>
                      </a:txBody>
                      <a:tcPr/>
                    </a:tc>
                    <a:tc>
                      <a:txBody>
                        <a:bodyPr/>
                        <a:lstStyle/>
                        <a:p>
                          <a:pPr algn="ctr"/>
                          <a:r>
                            <a:rPr lang="en-US" altLang="zh-CN" sz="2400" dirty="0" smtClean="0"/>
                            <a:t>-13.24</a:t>
                          </a:r>
                          <a:endParaRPr lang="zh-CN" altLang="en-US" sz="2400" dirty="0"/>
                        </a:p>
                      </a:txBody>
                      <a:tcPr/>
                    </a:tc>
                    <a:tc>
                      <a:txBody>
                        <a:bodyPr/>
                        <a:lstStyle/>
                        <a:p>
                          <a:pPr algn="ctr"/>
                          <a:r>
                            <a:rPr lang="en-US" altLang="zh-CN" sz="2400" dirty="0" smtClean="0"/>
                            <a:t>1238</a:t>
                          </a:r>
                          <a:endParaRPr lang="zh-CN" altLang="en-US" sz="2400" dirty="0"/>
                        </a:p>
                      </a:txBody>
                      <a:tcPr>
                        <a:lnR w="19050" cap="flat" cmpd="sng" algn="ctr">
                          <a:noFill/>
                          <a:prstDash val="solid"/>
                          <a:round/>
                          <a:headEnd type="none" w="med" len="med"/>
                          <a:tailEnd type="none" w="med" len="med"/>
                        </a:lnR>
                      </a:tcPr>
                    </a:tc>
                  </a:tr>
                  <a:tr h="460589">
                    <a:tc>
                      <a:txBody>
                        <a:bodyPr/>
                        <a:lstStyle/>
                        <a:p>
                          <a:pPr algn="ctr"/>
                          <a:r>
                            <a:rPr lang="en-US" altLang="zh-CN" sz="2400" dirty="0" smtClean="0"/>
                            <a:t>9</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600</a:t>
                          </a:r>
                          <a:endParaRPr lang="zh-CN" altLang="en-US" sz="2400" dirty="0"/>
                        </a:p>
                      </a:txBody>
                      <a:tcPr/>
                    </a:tc>
                    <a:tc>
                      <a:txBody>
                        <a:bodyPr/>
                        <a:lstStyle/>
                        <a:p>
                          <a:pPr algn="ctr"/>
                          <a:r>
                            <a:rPr lang="en-US" altLang="zh-CN" sz="2400" dirty="0" smtClean="0"/>
                            <a:t>19.70</a:t>
                          </a:r>
                          <a:endParaRPr lang="zh-CN" altLang="en-US" sz="2400" dirty="0"/>
                        </a:p>
                      </a:txBody>
                      <a:tcPr/>
                    </a:tc>
                    <a:tc>
                      <a:txBody>
                        <a:bodyPr/>
                        <a:lstStyle/>
                        <a:p>
                          <a:pPr algn="ctr"/>
                          <a:r>
                            <a:rPr lang="en-US" altLang="zh-CN" sz="2400" dirty="0" smtClean="0"/>
                            <a:t>893</a:t>
                          </a:r>
                          <a:endParaRPr lang="zh-CN" altLang="en-US" sz="2400" dirty="0"/>
                        </a:p>
                      </a:txBody>
                      <a:tcPr/>
                    </a:tc>
                    <a:tc>
                      <a:txBody>
                        <a:bodyPr/>
                        <a:lstStyle/>
                        <a:p>
                          <a:pPr algn="ctr"/>
                          <a:r>
                            <a:rPr lang="en-US" altLang="zh-CN" sz="2400" dirty="0" smtClean="0"/>
                            <a:t>-14.76</a:t>
                          </a:r>
                          <a:endParaRPr lang="zh-CN" altLang="en-US" sz="2400" dirty="0"/>
                        </a:p>
                      </a:txBody>
                      <a:tcPr/>
                    </a:tc>
                    <a:tc>
                      <a:txBody>
                        <a:bodyPr/>
                        <a:lstStyle/>
                        <a:p>
                          <a:pPr algn="ctr"/>
                          <a:r>
                            <a:rPr lang="en-US" altLang="zh-CN" sz="2400" dirty="0" smtClean="0"/>
                            <a:t>1002</a:t>
                          </a:r>
                          <a:endParaRPr lang="zh-CN" altLang="en-US" sz="2400" dirty="0"/>
                        </a:p>
                      </a:txBody>
                      <a:tcPr>
                        <a:lnR w="19050" cap="flat" cmpd="sng" algn="ctr">
                          <a:noFill/>
                          <a:prstDash val="solid"/>
                          <a:round/>
                          <a:headEnd type="none" w="med" len="med"/>
                          <a:tailEnd type="none" w="med" len="med"/>
                        </a:lnR>
                      </a:tcPr>
                    </a:tc>
                  </a:tr>
                  <a:tr h="460589">
                    <a:tc>
                      <a:txBody>
                        <a:bodyPr/>
                        <a:lstStyle/>
                        <a:p>
                          <a:pPr algn="ctr"/>
                          <a:r>
                            <a:rPr lang="en-US" altLang="zh-CN" sz="2400" dirty="0" smtClean="0"/>
                            <a:t>9</a:t>
                          </a:r>
                          <a:endParaRPr lang="zh-CN" altLang="en-US" sz="2400" dirty="0"/>
                        </a:p>
                      </a:txBody>
                      <a:tcPr>
                        <a:lnL w="19050" cap="flat" cmpd="sng" algn="ctr">
                          <a:noFill/>
                          <a:prstDash val="solid"/>
                          <a:round/>
                          <a:headEnd type="none" w="med" len="med"/>
                          <a:tailEnd type="none" w="med" len="med"/>
                        </a:lnL>
                      </a:tcPr>
                    </a:tc>
                    <a:tc>
                      <a:txBody>
                        <a:bodyPr/>
                        <a:lstStyle/>
                        <a:p>
                          <a:pPr algn="ctr"/>
                          <a:r>
                            <a:rPr lang="en-US" altLang="zh-CN" sz="2400" dirty="0" smtClean="0"/>
                            <a:t>900</a:t>
                          </a:r>
                          <a:endParaRPr lang="zh-CN" altLang="en-US" sz="2400" dirty="0"/>
                        </a:p>
                      </a:txBody>
                      <a:tcPr/>
                    </a:tc>
                    <a:tc>
                      <a:txBody>
                        <a:bodyPr/>
                        <a:lstStyle/>
                        <a:p>
                          <a:pPr algn="ctr"/>
                          <a:r>
                            <a:rPr lang="en-US" altLang="zh-CN" sz="2400" dirty="0" smtClean="0"/>
                            <a:t>21.95</a:t>
                          </a:r>
                          <a:endParaRPr lang="zh-CN" altLang="en-US" sz="2400" dirty="0"/>
                        </a:p>
                      </a:txBody>
                      <a:tcPr/>
                    </a:tc>
                    <a:tc>
                      <a:txBody>
                        <a:bodyPr/>
                        <a:lstStyle/>
                        <a:p>
                          <a:pPr algn="ctr"/>
                          <a:r>
                            <a:rPr lang="en-US" altLang="zh-CN" sz="2400" dirty="0" smtClean="0"/>
                            <a:t>961</a:t>
                          </a:r>
                          <a:endParaRPr lang="zh-CN" altLang="en-US" sz="2400" dirty="0"/>
                        </a:p>
                      </a:txBody>
                      <a:tcPr/>
                    </a:tc>
                    <a:tc>
                      <a:txBody>
                        <a:bodyPr/>
                        <a:lstStyle/>
                        <a:p>
                          <a:pPr algn="ctr"/>
                          <a:r>
                            <a:rPr lang="en-US" altLang="zh-CN" sz="2400" dirty="0" smtClean="0"/>
                            <a:t>-13.46</a:t>
                          </a:r>
                          <a:endParaRPr lang="zh-CN" altLang="en-US" sz="2400" dirty="0"/>
                        </a:p>
                      </a:txBody>
                      <a:tcPr/>
                    </a:tc>
                    <a:tc>
                      <a:txBody>
                        <a:bodyPr/>
                        <a:lstStyle/>
                        <a:p>
                          <a:pPr algn="ctr"/>
                          <a:r>
                            <a:rPr lang="en-US" altLang="zh-CN" sz="2400" dirty="0" smtClean="0"/>
                            <a:t>1076</a:t>
                          </a:r>
                          <a:endParaRPr lang="zh-CN" altLang="en-US" sz="2400" dirty="0"/>
                        </a:p>
                      </a:txBody>
                      <a:tcPr>
                        <a:lnR w="19050" cap="flat" cmpd="sng" algn="ctr">
                          <a:noFill/>
                          <a:prstDash val="solid"/>
                          <a:round/>
                          <a:headEnd type="none" w="med" len="med"/>
                          <a:tailEnd type="none" w="med" len="med"/>
                        </a:lnR>
                      </a:tcPr>
                    </a:tc>
                  </a:tr>
                  <a:tr h="548394">
                    <a:tc>
                      <a:txBody>
                        <a:bodyPr/>
                        <a:lstStyle/>
                        <a:p>
                          <a:pPr algn="ctr"/>
                          <a:r>
                            <a:rPr lang="en-US" altLang="zh-CN" sz="2400" dirty="0" smtClean="0"/>
                            <a:t>9</a:t>
                          </a:r>
                          <a:endParaRPr lang="zh-CN" altLang="en-US" sz="2400" dirty="0"/>
                        </a:p>
                      </a:txBody>
                      <a:tcPr>
                        <a:lnL w="19050" cap="flat" cmpd="sng" algn="ctr">
                          <a:noFill/>
                          <a:prstDash val="solid"/>
                          <a:round/>
                          <a:headEnd type="none" w="med" len="med"/>
                          <a:tailEnd type="none" w="med" len="med"/>
                        </a:lnL>
                        <a:lnB w="19050" cap="flat" cmpd="sng" algn="ctr">
                          <a:solidFill>
                            <a:schemeClr val="tx1"/>
                          </a:solidFill>
                          <a:prstDash val="solid"/>
                          <a:round/>
                          <a:headEnd type="none" w="med" len="med"/>
                          <a:tailEnd type="none" w="med" len="med"/>
                        </a:lnB>
                      </a:tcPr>
                    </a:tc>
                    <a:tc>
                      <a:txBody>
                        <a:bodyPr/>
                        <a:lstStyle/>
                        <a:p>
                          <a:pPr algn="ctr"/>
                          <a:r>
                            <a:rPr lang="en-US" altLang="zh-CN" sz="2400" dirty="0" smtClean="0"/>
                            <a:t>1200</a:t>
                          </a:r>
                          <a:endParaRPr lang="zh-CN" altLang="en-US" sz="2400" dirty="0"/>
                        </a:p>
                      </a:txBody>
                      <a:tcPr>
                        <a:lnB w="19050" cap="flat" cmpd="sng" algn="ctr">
                          <a:solidFill>
                            <a:schemeClr val="tx1"/>
                          </a:solidFill>
                          <a:prstDash val="solid"/>
                          <a:round/>
                          <a:headEnd type="none" w="med" len="med"/>
                          <a:tailEnd type="none" w="med" len="med"/>
                        </a:lnB>
                      </a:tcPr>
                    </a:tc>
                    <a:tc>
                      <a:txBody>
                        <a:bodyPr/>
                        <a:lstStyle/>
                        <a:p>
                          <a:pPr algn="ctr"/>
                          <a:r>
                            <a:rPr lang="en-US" altLang="zh-CN" sz="2400" dirty="0" smtClean="0"/>
                            <a:t>40.65</a:t>
                          </a:r>
                          <a:endParaRPr lang="zh-CN" altLang="en-US" sz="2400" dirty="0"/>
                        </a:p>
                      </a:txBody>
                      <a:tcPr>
                        <a:lnB w="19050" cap="flat" cmpd="sng" algn="ctr">
                          <a:solidFill>
                            <a:schemeClr val="tx1"/>
                          </a:solidFill>
                          <a:prstDash val="solid"/>
                          <a:round/>
                          <a:headEnd type="none" w="med" len="med"/>
                          <a:tailEnd type="none" w="med" len="med"/>
                        </a:lnB>
                      </a:tcPr>
                    </a:tc>
                    <a:tc>
                      <a:txBody>
                        <a:bodyPr/>
                        <a:lstStyle/>
                        <a:p>
                          <a:pPr algn="ctr"/>
                          <a:r>
                            <a:rPr lang="en-US" altLang="zh-CN" sz="2400" dirty="0" smtClean="0"/>
                            <a:t>1013</a:t>
                          </a:r>
                          <a:endParaRPr lang="zh-CN" altLang="en-US" sz="2400" dirty="0"/>
                        </a:p>
                      </a:txBody>
                      <a:tcPr>
                        <a:lnB w="19050" cap="flat" cmpd="sng" algn="ctr">
                          <a:solidFill>
                            <a:schemeClr val="tx1"/>
                          </a:solidFill>
                          <a:prstDash val="solid"/>
                          <a:round/>
                          <a:headEnd type="none" w="med" len="med"/>
                          <a:tailEnd type="none" w="med" len="med"/>
                        </a:lnB>
                      </a:tcPr>
                    </a:tc>
                    <a:tc>
                      <a:txBody>
                        <a:bodyPr/>
                        <a:lstStyle/>
                        <a:p>
                          <a:pPr algn="ctr"/>
                          <a:r>
                            <a:rPr lang="en-US" altLang="zh-CN" sz="2400" dirty="0" smtClean="0"/>
                            <a:t>-20.79</a:t>
                          </a:r>
                          <a:endParaRPr lang="zh-CN" altLang="en-US" sz="2400" dirty="0"/>
                        </a:p>
                      </a:txBody>
                      <a:tcPr>
                        <a:lnB w="19050" cap="flat" cmpd="sng" algn="ctr">
                          <a:solidFill>
                            <a:schemeClr val="tx1"/>
                          </a:solidFill>
                          <a:prstDash val="solid"/>
                          <a:round/>
                          <a:headEnd type="none" w="med" len="med"/>
                          <a:tailEnd type="none" w="med" len="med"/>
                        </a:lnB>
                      </a:tcPr>
                    </a:tc>
                    <a:tc>
                      <a:txBody>
                        <a:bodyPr/>
                        <a:lstStyle/>
                        <a:p>
                          <a:pPr algn="ctr"/>
                          <a:r>
                            <a:rPr lang="en-US" altLang="zh-CN" sz="2400" dirty="0" smtClean="0"/>
                            <a:t>1133</a:t>
                          </a:r>
                          <a:endParaRPr lang="zh-CN" altLang="en-US" sz="2400" dirty="0"/>
                        </a:p>
                      </a:txBody>
                      <a:tcPr>
                        <a:lnR w="19050" cap="flat" cmpd="sng" algn="ctr">
                          <a:noFill/>
                          <a:prstDash val="solid"/>
                          <a:round/>
                          <a:headEnd type="none" w="med" len="med"/>
                          <a:tailEnd type="none" w="med" len="med"/>
                        </a:lnR>
                        <a:lnB w="19050" cap="flat" cmpd="sng" algn="ctr">
                          <a:solidFill>
                            <a:schemeClr val="tx1"/>
                          </a:solidFill>
                          <a:prstDash val="solid"/>
                          <a:round/>
                          <a:headEnd type="none" w="med" len="med"/>
                          <a:tailEnd type="none" w="med" len="med"/>
                        </a:lnB>
                      </a:tcPr>
                    </a:tc>
                  </a:tr>
                </a:tbl>
              </a:graphicData>
            </a:graphic>
          </p:graphicFrame>
        </mc:Fallback>
      </mc:AlternateContent>
      <p:pic>
        <p:nvPicPr>
          <p:cNvPr id="35" name="图片 34"/>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3929998" y="19187741"/>
            <a:ext cx="7434214" cy="3717107"/>
          </a:xfrm>
          <a:prstGeom prst="rect">
            <a:avLst/>
          </a:prstGeom>
        </p:spPr>
      </p:pic>
      <p:pic>
        <p:nvPicPr>
          <p:cNvPr id="36" name="图片 35"/>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4014040" y="22706542"/>
            <a:ext cx="7350172" cy="4083429"/>
          </a:xfrm>
          <a:prstGeom prst="rect">
            <a:avLst/>
          </a:prstGeom>
        </p:spPr>
      </p:pic>
      <p:pic>
        <p:nvPicPr>
          <p:cNvPr id="37" name="图片 36"/>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4050012" y="26542810"/>
            <a:ext cx="7362899" cy="4090500"/>
          </a:xfrm>
          <a:prstGeom prst="rect">
            <a:avLst/>
          </a:prstGeom>
        </p:spPr>
      </p:pic>
      <p:sp>
        <p:nvSpPr>
          <p:cNvPr id="38" name="TextBox 18"/>
          <p:cNvSpPr txBox="1">
            <a:spLocks noChangeArrowheads="1"/>
          </p:cNvSpPr>
          <p:nvPr/>
        </p:nvSpPr>
        <p:spPr bwMode="auto">
          <a:xfrm>
            <a:off x="24879275" y="30552856"/>
            <a:ext cx="7032233"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zh-CN" b="1" dirty="0" smtClean="0"/>
              <a:t>Fig. 2. Heating and cooling rates due to wave dissipation for 3 h, 6 h, 9 h-wave models. </a:t>
            </a:r>
          </a:p>
          <a:p>
            <a:pPr eaLnBrk="1" hangingPunct="1"/>
            <a:endParaRPr lang="en-US" altLang="zh-CN" sz="1800" b="1" dirty="0"/>
          </a:p>
        </p:txBody>
      </p:sp>
      <p:sp>
        <p:nvSpPr>
          <p:cNvPr id="39" name="AutoShape 17"/>
          <p:cNvSpPr>
            <a:spLocks noChangeArrowheads="1"/>
          </p:cNvSpPr>
          <p:nvPr/>
        </p:nvSpPr>
        <p:spPr bwMode="auto">
          <a:xfrm>
            <a:off x="704910" y="31460956"/>
            <a:ext cx="14992171" cy="914400"/>
          </a:xfrm>
          <a:prstGeom prst="roundRect">
            <a:avLst>
              <a:gd name="adj" fmla="val 50000"/>
            </a:avLst>
          </a:prstGeom>
          <a:solidFill>
            <a:srgbClr val="002060"/>
          </a:solidFill>
          <a:ln>
            <a:noFill/>
          </a:ln>
          <a:effectLst>
            <a:outerShdw blurRad="63500" sx="999" sy="999" algn="ctr" rotWithShape="0">
              <a:srgbClr val="787878">
                <a:alpha val="74998"/>
              </a:srgbClr>
            </a:outerShdw>
          </a:effectLst>
          <a:extLst>
            <a:ext uri="{91240B29-F687-4F45-9708-019B960494DF}">
              <a14:hiddenLine xmlns:a14="http://schemas.microsoft.com/office/drawing/2010/main" w="50800">
                <a:solidFill>
                  <a:srgbClr val="000000"/>
                </a:solidFill>
                <a:round/>
                <a:headEnd/>
                <a:tailEnd/>
              </a14:hiddenLine>
            </a:ext>
          </a:extLst>
        </p:spPr>
        <p:txBody>
          <a:bodyPr wrap="none" lIns="43748" tIns="21122" rIns="43748" bIns="21122" anchor="ctr"/>
          <a:lstStyle/>
          <a:p>
            <a:pPr algn="ctr" defTabSz="412750" eaLnBrk="0" hangingPunct="0">
              <a:defRPr/>
            </a:pPr>
            <a:r>
              <a:rPr lang="en-US" sz="4400" b="1" dirty="0">
                <a:solidFill>
                  <a:schemeClr val="bg1"/>
                </a:solidFill>
                <a:effectLst>
                  <a:outerShdw blurRad="38100" dist="38100" dir="2700000" algn="tl">
                    <a:srgbClr val="000000"/>
                  </a:outerShdw>
                </a:effectLst>
                <a:latin typeface="Verdana" pitchFamily="34" charset="0"/>
              </a:rPr>
              <a:t>	 </a:t>
            </a:r>
            <a:r>
              <a:rPr lang="en-US" sz="4400" b="1" dirty="0" smtClean="0">
                <a:solidFill>
                  <a:schemeClr val="bg1"/>
                </a:solidFill>
                <a:effectLst>
                  <a:outerShdw blurRad="38100" dist="38100" dir="2700000" algn="tl">
                    <a:srgbClr val="000000"/>
                  </a:outerShdw>
                </a:effectLst>
                <a:latin typeface="Verdana" pitchFamily="34" charset="0"/>
              </a:rPr>
              <a:t>Discussion</a:t>
            </a:r>
            <a:endParaRPr lang="en-US" sz="4400" b="1" dirty="0">
              <a:solidFill>
                <a:schemeClr val="bg1"/>
              </a:solidFill>
              <a:effectLst>
                <a:outerShdw blurRad="38100" dist="38100" dir="2700000" algn="tl">
                  <a:srgbClr val="000000"/>
                </a:outerShdw>
              </a:effectLst>
              <a:latin typeface="Verdana" pitchFamily="34" charset="0"/>
            </a:endParaRPr>
          </a:p>
        </p:txBody>
      </p:sp>
      <p:sp>
        <p:nvSpPr>
          <p:cNvPr id="40" name="TextBox 129"/>
          <p:cNvSpPr txBox="1">
            <a:spLocks noChangeArrowheads="1"/>
          </p:cNvSpPr>
          <p:nvPr/>
        </p:nvSpPr>
        <p:spPr bwMode="auto">
          <a:xfrm>
            <a:off x="787534" y="32376101"/>
            <a:ext cx="15030855"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buFont typeface="Wingdings" charset="2"/>
              <a:buChar char="Ø"/>
            </a:pPr>
            <a:r>
              <a:rPr lang="en-US" altLang="zh-CN" dirty="0" smtClean="0"/>
              <a:t> </a:t>
            </a:r>
            <a:r>
              <a:rPr lang="en-US" altLang="zh-CN" dirty="0"/>
              <a:t>Snowden estimated the viscous flux of kinetic energy on order of 30 eV cm</a:t>
            </a:r>
            <a:r>
              <a:rPr lang="en-US" altLang="zh-CN" baseline="30000" dirty="0"/>
              <a:t>−3</a:t>
            </a:r>
            <a:r>
              <a:rPr lang="en-US" altLang="zh-CN" dirty="0"/>
              <a:t> s</a:t>
            </a:r>
            <a:r>
              <a:rPr lang="en-US" altLang="zh-CN" baseline="30000" dirty="0"/>
              <a:t>−1 </a:t>
            </a:r>
            <a:r>
              <a:rPr lang="en-US" altLang="zh-CN" dirty="0"/>
              <a:t>approximately near 1300 km altitude and the wave </a:t>
            </a:r>
            <a:r>
              <a:rPr lang="en-US" altLang="zh-CN" dirty="0" smtClean="0"/>
              <a:t>cooling </a:t>
            </a:r>
            <a:r>
              <a:rPr lang="en-US" altLang="zh-CN" dirty="0"/>
              <a:t>rate due to the sensible heat flux is -9.0 eV cm</a:t>
            </a:r>
            <a:r>
              <a:rPr lang="en-US" altLang="zh-CN" baseline="30000" dirty="0"/>
              <a:t>−3 </a:t>
            </a:r>
            <a:r>
              <a:rPr lang="en-US" altLang="zh-CN" dirty="0"/>
              <a:t>s</a:t>
            </a:r>
            <a:r>
              <a:rPr lang="en-US" altLang="zh-CN" baseline="30000" dirty="0"/>
              <a:t>−1 </a:t>
            </a:r>
            <a:r>
              <a:rPr lang="en-US" altLang="zh-CN" dirty="0"/>
              <a:t>in Snowden &amp; </a:t>
            </a:r>
            <a:r>
              <a:rPr lang="en-US" altLang="zh-CN" dirty="0" err="1"/>
              <a:t>Yelle</a:t>
            </a:r>
            <a:r>
              <a:rPr lang="en-US" altLang="zh-CN" dirty="0"/>
              <a:t> (2014), there are very close to the values by our calculation for the 3-h wave with horizontal wavelength </a:t>
            </a:r>
            <a:r>
              <a:rPr lang="en-US" altLang="zh-CN" dirty="0" err="1"/>
              <a:t>λ</a:t>
            </a:r>
            <a:r>
              <a:rPr lang="en-US" altLang="zh-CN" baseline="-25000" dirty="0" err="1"/>
              <a:t>h</a:t>
            </a:r>
            <a:r>
              <a:rPr lang="en-US" altLang="zh-CN" dirty="0"/>
              <a:t> = 1200 km. </a:t>
            </a:r>
            <a:endParaRPr lang="en-US" altLang="zh-CN" dirty="0" smtClean="0"/>
          </a:p>
          <a:p>
            <a:pPr eaLnBrk="1" hangingPunct="1">
              <a:buFont typeface="Wingdings" charset="2"/>
              <a:buChar char="Ø"/>
            </a:pPr>
            <a:r>
              <a:rPr lang="en-US" altLang="zh-CN" dirty="0"/>
              <a:t>Besides, the heating energy flux of EUV is about 4× 10</a:t>
            </a:r>
            <a:r>
              <a:rPr lang="en-US" altLang="zh-CN" baseline="30000" dirty="0"/>
              <a:t>8</a:t>
            </a:r>
            <a:r>
              <a:rPr lang="en-US" altLang="zh-CN" dirty="0"/>
              <a:t> eV cm</a:t>
            </a:r>
            <a:r>
              <a:rPr lang="en-US" altLang="zh-CN" baseline="30000" dirty="0"/>
              <a:t>−2 </a:t>
            </a:r>
            <a:r>
              <a:rPr lang="en-US" altLang="zh-CN" dirty="0"/>
              <a:t>s</a:t>
            </a:r>
            <a:r>
              <a:rPr lang="en-US" altLang="zh-CN" baseline="30000" dirty="0"/>
              <a:t>−1 </a:t>
            </a:r>
            <a:r>
              <a:rPr lang="en-US" altLang="zh-CN" dirty="0"/>
              <a:t>above 1200 km altitude by </a:t>
            </a:r>
            <a:r>
              <a:rPr lang="en-US" altLang="zh-CN" dirty="0" smtClean="0"/>
              <a:t>Snowden </a:t>
            </a:r>
            <a:r>
              <a:rPr lang="en-US" altLang="zh-CN" dirty="0"/>
              <a:t>calculation, and the </a:t>
            </a:r>
            <a:r>
              <a:rPr lang="en-US" altLang="zh-CN" dirty="0" err="1"/>
              <a:t>analysing</a:t>
            </a:r>
            <a:r>
              <a:rPr lang="en-US" altLang="zh-CN" dirty="0"/>
              <a:t> by </a:t>
            </a:r>
            <a:r>
              <a:rPr lang="en-US" altLang="zh-CN" dirty="0" err="1"/>
              <a:t>Müller-Wodarg</a:t>
            </a:r>
            <a:r>
              <a:rPr lang="en-US" altLang="zh-CN" dirty="0"/>
              <a:t> showed that the globally averaged EUV energy into the Titan’s </a:t>
            </a:r>
            <a:r>
              <a:rPr lang="en-US" altLang="zh-CN" dirty="0" smtClean="0"/>
              <a:t>thermosphere </a:t>
            </a:r>
            <a:r>
              <a:rPr lang="en-US" altLang="zh-CN" dirty="0"/>
              <a:t>is 3.5 to 5× 10</a:t>
            </a:r>
            <a:r>
              <a:rPr lang="en-US" altLang="zh-CN" baseline="30000" dirty="0"/>
              <a:t>9</a:t>
            </a:r>
            <a:r>
              <a:rPr lang="en-US" altLang="zh-CN" dirty="0"/>
              <a:t> eV cm</a:t>
            </a:r>
            <a:r>
              <a:rPr lang="en-US" altLang="zh-CN" baseline="30000" dirty="0"/>
              <a:t>−2 </a:t>
            </a:r>
            <a:r>
              <a:rPr lang="en-US" altLang="zh-CN" dirty="0"/>
              <a:t>s</a:t>
            </a:r>
            <a:r>
              <a:rPr lang="en-US" altLang="zh-CN" baseline="30000" dirty="0"/>
              <a:t>−1 </a:t>
            </a:r>
            <a:r>
              <a:rPr lang="en-US" altLang="zh-CN" dirty="0"/>
              <a:t>in </a:t>
            </a:r>
            <a:r>
              <a:rPr lang="en-US" altLang="zh-CN" dirty="0" err="1"/>
              <a:t>Müller-Wodarg</a:t>
            </a:r>
            <a:r>
              <a:rPr lang="en-US" altLang="zh-CN" dirty="0"/>
              <a:t> et al. (2006). However, in our calculations, the maximum of the total vertical energy fluxes for the 9 waves models is about 3.5× 10</a:t>
            </a:r>
            <a:r>
              <a:rPr lang="en-US" altLang="zh-CN" baseline="30000" dirty="0"/>
              <a:t>8</a:t>
            </a:r>
            <a:r>
              <a:rPr lang="en-US" altLang="zh-CN" dirty="0"/>
              <a:t> eV cm</a:t>
            </a:r>
            <a:r>
              <a:rPr lang="en-US" altLang="zh-CN" baseline="30000" dirty="0"/>
              <a:t>−2 </a:t>
            </a:r>
            <a:r>
              <a:rPr lang="en-US" altLang="zh-CN" dirty="0"/>
              <a:t>s</a:t>
            </a:r>
            <a:r>
              <a:rPr lang="en-US" altLang="zh-CN" baseline="30000" dirty="0"/>
              <a:t>−1</a:t>
            </a:r>
            <a:r>
              <a:rPr lang="en-US" altLang="zh-CN" dirty="0"/>
              <a:t>, which is lower than the energy flux of EUV by Snowden and </a:t>
            </a:r>
            <a:r>
              <a:rPr lang="en-US" altLang="zh-CN" dirty="0" err="1"/>
              <a:t>Müller-Wodarg</a:t>
            </a:r>
            <a:r>
              <a:rPr lang="en-US" altLang="zh-CN" dirty="0"/>
              <a:t> calculated. </a:t>
            </a:r>
            <a:endParaRPr lang="en-US" altLang="zh-CN" dirty="0" smtClean="0"/>
          </a:p>
          <a:p>
            <a:pPr eaLnBrk="1" hangingPunct="1">
              <a:buFont typeface="Wingdings" charset="2"/>
              <a:buChar char="Ø"/>
            </a:pPr>
            <a:r>
              <a:rPr lang="en-US" altLang="zh-CN" dirty="0"/>
              <a:t>To compare the heating energy flux between gravity waves and EUV in detail, we simply calculated the altitude profiles of the photoionization heating rate due to solar </a:t>
            </a:r>
            <a:r>
              <a:rPr lang="en-US" altLang="zh-CN" dirty="0" smtClean="0"/>
              <a:t>radiation, which is showed in figure 3.</a:t>
            </a:r>
          </a:p>
        </p:txBody>
      </p:sp>
      <p:pic>
        <p:nvPicPr>
          <p:cNvPr id="41" name="图片 40"/>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6845958" y="36070673"/>
            <a:ext cx="8731423" cy="5820949"/>
          </a:xfrm>
          <a:prstGeom prst="rect">
            <a:avLst/>
          </a:prstGeom>
        </p:spPr>
      </p:pic>
      <p:sp>
        <p:nvSpPr>
          <p:cNvPr id="42" name="TextBox 129"/>
          <p:cNvSpPr txBox="1">
            <a:spLocks noChangeArrowheads="1"/>
          </p:cNvSpPr>
          <p:nvPr/>
        </p:nvSpPr>
        <p:spPr bwMode="auto">
          <a:xfrm>
            <a:off x="704910" y="36839831"/>
            <a:ext cx="6174830" cy="489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228600"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buFont typeface="Wingdings" charset="2"/>
              <a:buChar char="Ø"/>
            </a:pPr>
            <a:r>
              <a:rPr lang="en-US" altLang="zh-CN" dirty="0" smtClean="0"/>
              <a:t> </a:t>
            </a:r>
            <a:r>
              <a:rPr lang="en-US" altLang="zh-CN" dirty="0"/>
              <a:t>The maximum heating rate of above 9 waves models is 41.91 eV </a:t>
            </a:r>
            <a:r>
              <a:rPr lang="en-US" altLang="zh-CN" dirty="0" smtClean="0"/>
              <a:t>cm</a:t>
            </a:r>
            <a:r>
              <a:rPr lang="en-US" altLang="zh-CN" baseline="30000" dirty="0" smtClean="0"/>
              <a:t>-3</a:t>
            </a:r>
            <a:r>
              <a:rPr lang="en-US" altLang="zh-CN" dirty="0" smtClean="0"/>
              <a:t> </a:t>
            </a:r>
            <a:r>
              <a:rPr lang="en-US" altLang="zh-CN" dirty="0"/>
              <a:t>s</a:t>
            </a:r>
            <a:r>
              <a:rPr lang="en-US" altLang="zh-CN" baseline="30000" dirty="0"/>
              <a:t>−1 </a:t>
            </a:r>
            <a:r>
              <a:rPr lang="en-US" altLang="zh-CN" dirty="0"/>
              <a:t>at 1276 km altitude, while the total </a:t>
            </a:r>
            <a:r>
              <a:rPr lang="en-US" altLang="zh-CN" dirty="0" smtClean="0"/>
              <a:t>photoionization </a:t>
            </a:r>
            <a:r>
              <a:rPr lang="en-US" altLang="zh-CN" dirty="0"/>
              <a:t>heating rate is 82.95 eV cm</a:t>
            </a:r>
            <a:r>
              <a:rPr lang="en-US" altLang="zh-CN" baseline="30000" dirty="0"/>
              <a:t>−3 </a:t>
            </a:r>
            <a:r>
              <a:rPr lang="en-US" altLang="zh-CN" dirty="0"/>
              <a:t>s</a:t>
            </a:r>
            <a:r>
              <a:rPr lang="en-US" altLang="zh-CN" baseline="30000" dirty="0"/>
              <a:t>−1 </a:t>
            </a:r>
            <a:r>
              <a:rPr lang="en-US" altLang="zh-CN" dirty="0"/>
              <a:t>at the same altitude, and the integrated the total photoionization heating rate is about 1.78× 10</a:t>
            </a:r>
            <a:r>
              <a:rPr lang="en-US" altLang="zh-CN" baseline="30000" dirty="0"/>
              <a:t>9</a:t>
            </a:r>
            <a:r>
              <a:rPr lang="en-US" altLang="zh-CN" dirty="0"/>
              <a:t> eV cm</a:t>
            </a:r>
            <a:r>
              <a:rPr lang="en-US" altLang="zh-CN" baseline="30000" dirty="0"/>
              <a:t>−2 </a:t>
            </a:r>
            <a:r>
              <a:rPr lang="en-US" altLang="zh-CN" dirty="0"/>
              <a:t>s</a:t>
            </a:r>
            <a:r>
              <a:rPr lang="en-US" altLang="zh-CN" baseline="30000" dirty="0"/>
              <a:t>−1 </a:t>
            </a:r>
            <a:r>
              <a:rPr lang="en-US" altLang="zh-CN" dirty="0"/>
              <a:t>above 1200 km </a:t>
            </a:r>
            <a:r>
              <a:rPr lang="en-US" altLang="zh-CN" dirty="0" smtClean="0"/>
              <a:t>altitude</a:t>
            </a:r>
            <a:r>
              <a:rPr lang="en-US" altLang="zh-CN" dirty="0"/>
              <a:t>, these values are all higher than the values by </a:t>
            </a:r>
            <a:r>
              <a:rPr lang="en-US" altLang="zh-CN" dirty="0" smtClean="0"/>
              <a:t>dissipations </a:t>
            </a:r>
            <a:r>
              <a:rPr lang="en-US" altLang="zh-CN" dirty="0"/>
              <a:t>of above 9 waves models. </a:t>
            </a:r>
          </a:p>
          <a:p>
            <a:pPr eaLnBrk="1" hangingPunct="1">
              <a:buFont typeface="Wingdings" charset="2"/>
              <a:buChar char="Ø"/>
            </a:pPr>
            <a:r>
              <a:rPr lang="en-US" altLang="zh-CN" b="1" dirty="0"/>
              <a:t>These results indicates that the dissipations of gravity waves can’t explain the large </a:t>
            </a:r>
            <a:r>
              <a:rPr lang="en-US" altLang="zh-CN" b="1" dirty="0" smtClean="0"/>
              <a:t>temperature </a:t>
            </a:r>
            <a:r>
              <a:rPr lang="en-US" altLang="zh-CN" b="1" dirty="0"/>
              <a:t>variability in Titan’s upper atmosphere. </a:t>
            </a:r>
          </a:p>
        </p:txBody>
      </p:sp>
      <p:sp>
        <p:nvSpPr>
          <p:cNvPr id="43" name="TextBox 18"/>
          <p:cNvSpPr txBox="1">
            <a:spLocks noChangeArrowheads="1"/>
          </p:cNvSpPr>
          <p:nvPr/>
        </p:nvSpPr>
        <p:spPr bwMode="auto">
          <a:xfrm>
            <a:off x="7238390" y="41924043"/>
            <a:ext cx="794655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zh-CN" b="1" dirty="0" smtClean="0"/>
              <a:t>Fig. 3. </a:t>
            </a:r>
            <a:r>
              <a:rPr lang="en-US" altLang="zh-CN" b="1" dirty="0"/>
              <a:t>Photoionization Heating Rate by N</a:t>
            </a:r>
            <a:r>
              <a:rPr lang="en-US" altLang="zh-CN" b="1" baseline="-25000" dirty="0"/>
              <a:t>2</a:t>
            </a:r>
            <a:r>
              <a:rPr lang="en-US" altLang="zh-CN" b="1" dirty="0"/>
              <a:t>, CH</a:t>
            </a:r>
            <a:r>
              <a:rPr lang="en-US" altLang="zh-CN" b="1" baseline="-25000" dirty="0"/>
              <a:t>4</a:t>
            </a:r>
            <a:r>
              <a:rPr lang="en-US" altLang="zh-CN" b="1" dirty="0"/>
              <a:t>, C</a:t>
            </a:r>
            <a:r>
              <a:rPr lang="en-US" altLang="zh-CN" b="1" baseline="-25000" dirty="0"/>
              <a:t>2</a:t>
            </a:r>
            <a:r>
              <a:rPr lang="en-US" altLang="zh-CN" b="1" dirty="0"/>
              <a:t>H</a:t>
            </a:r>
            <a:r>
              <a:rPr lang="en-US" altLang="zh-CN" b="1" baseline="-25000" dirty="0"/>
              <a:t>6</a:t>
            </a:r>
            <a:r>
              <a:rPr lang="en-US" altLang="zh-CN" b="1" dirty="0"/>
              <a:t> and C</a:t>
            </a:r>
            <a:r>
              <a:rPr lang="en-US" altLang="zh-CN" b="1" baseline="-25000" dirty="0"/>
              <a:t>2</a:t>
            </a:r>
            <a:r>
              <a:rPr lang="en-US" altLang="zh-CN" b="1" dirty="0"/>
              <a:t>H</a:t>
            </a:r>
            <a:r>
              <a:rPr lang="en-US" altLang="zh-CN" b="1" baseline="-25000" dirty="0"/>
              <a:t>2</a:t>
            </a:r>
            <a:r>
              <a:rPr lang="en-US" altLang="zh-CN" b="1" dirty="0"/>
              <a:t>. </a:t>
            </a:r>
          </a:p>
          <a:p>
            <a:pPr eaLnBrk="1" hangingPunct="1"/>
            <a:r>
              <a:rPr lang="en-US" altLang="zh-CN" b="1" dirty="0" smtClean="0"/>
              <a:t> </a:t>
            </a:r>
          </a:p>
          <a:p>
            <a:pPr eaLnBrk="1" hangingPunct="1"/>
            <a:endParaRPr lang="en-US" altLang="zh-CN" sz="1800" b="1" dirty="0"/>
          </a:p>
        </p:txBody>
      </p:sp>
      <p:sp>
        <p:nvSpPr>
          <p:cNvPr id="44" name="AutoShape 17"/>
          <p:cNvSpPr>
            <a:spLocks noChangeArrowheads="1"/>
          </p:cNvSpPr>
          <p:nvPr/>
        </p:nvSpPr>
        <p:spPr bwMode="auto">
          <a:xfrm>
            <a:off x="16168041" y="31455996"/>
            <a:ext cx="15354344" cy="914400"/>
          </a:xfrm>
          <a:prstGeom prst="roundRect">
            <a:avLst>
              <a:gd name="adj" fmla="val 50000"/>
            </a:avLst>
          </a:prstGeom>
          <a:solidFill>
            <a:srgbClr val="002060"/>
          </a:solidFill>
          <a:ln>
            <a:noFill/>
          </a:ln>
          <a:effectLst>
            <a:outerShdw blurRad="63500" sx="999" sy="999" algn="ctr" rotWithShape="0">
              <a:srgbClr val="787878">
                <a:alpha val="74998"/>
              </a:srgbClr>
            </a:outerShdw>
          </a:effectLst>
          <a:extLst>
            <a:ext uri="{91240B29-F687-4F45-9708-019B960494DF}">
              <a14:hiddenLine xmlns:a14="http://schemas.microsoft.com/office/drawing/2010/main" w="50800">
                <a:solidFill>
                  <a:srgbClr val="000000"/>
                </a:solidFill>
                <a:round/>
                <a:headEnd/>
                <a:tailEnd/>
              </a14:hiddenLine>
            </a:ext>
          </a:extLst>
        </p:spPr>
        <p:txBody>
          <a:bodyPr wrap="none" lIns="43748" tIns="21122" rIns="43748" bIns="21122" anchor="ctr"/>
          <a:lstStyle/>
          <a:p>
            <a:pPr algn="ctr" defTabSz="412750" eaLnBrk="0" hangingPunct="0">
              <a:defRPr/>
            </a:pPr>
            <a:r>
              <a:rPr lang="en-US" sz="4400" b="1" dirty="0">
                <a:solidFill>
                  <a:schemeClr val="bg1"/>
                </a:solidFill>
                <a:effectLst>
                  <a:outerShdw blurRad="38100" dist="38100" dir="2700000" algn="tl">
                    <a:srgbClr val="000000"/>
                  </a:outerShdw>
                </a:effectLst>
                <a:latin typeface="Verdana" pitchFamily="34" charset="0"/>
              </a:rPr>
              <a:t>	 </a:t>
            </a:r>
            <a:r>
              <a:rPr lang="en-US" sz="4400" b="1" dirty="0" smtClean="0">
                <a:solidFill>
                  <a:schemeClr val="bg1"/>
                </a:solidFill>
                <a:effectLst>
                  <a:outerShdw blurRad="38100" dist="38100" dir="2700000" algn="tl">
                    <a:srgbClr val="000000"/>
                  </a:outerShdw>
                </a:effectLst>
                <a:latin typeface="Verdana" pitchFamily="34" charset="0"/>
              </a:rPr>
              <a:t>Monte Carlo Simulation</a:t>
            </a:r>
            <a:endParaRPr lang="en-US" sz="4400" b="1" dirty="0">
              <a:solidFill>
                <a:schemeClr val="bg1"/>
              </a:solidFill>
              <a:effectLst>
                <a:outerShdw blurRad="38100" dist="38100" dir="2700000" algn="tl">
                  <a:srgbClr val="000000"/>
                </a:outerShdw>
              </a:effectLst>
              <a:latin typeface="Verdana" pitchFamily="34" charset="0"/>
            </a:endParaRPr>
          </a:p>
        </p:txBody>
      </p:sp>
      <mc:AlternateContent xmlns:mc="http://schemas.openxmlformats.org/markup-compatibility/2006" xmlns:a14="http://schemas.microsoft.com/office/drawing/2010/main">
        <mc:Choice Requires="a14">
          <p:sp>
            <p:nvSpPr>
              <p:cNvPr id="45" name="TextBox 55"/>
              <p:cNvSpPr txBox="1">
                <a:spLocks noChangeArrowheads="1"/>
              </p:cNvSpPr>
              <p:nvPr/>
            </p:nvSpPr>
            <p:spPr bwMode="auto">
              <a:xfrm>
                <a:off x="16409048" y="32397399"/>
                <a:ext cx="15551409" cy="1569660"/>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buFont typeface="Wingdings" charset="2"/>
                  <a:buChar char="Ø"/>
                </a:pPr>
                <a:r>
                  <a:rPr lang="en-US" altLang="zh-CN" dirty="0"/>
                  <a:t>For constituent </a:t>
                </a:r>
                <a:r>
                  <a:rPr lang="en-US" altLang="zh-CN" dirty="0" err="1"/>
                  <a:t>i</a:t>
                </a:r>
                <a:r>
                  <a:rPr lang="en-US" altLang="zh-CN" dirty="0"/>
                  <a:t>, the perturbation of density is expressed as: </a:t>
                </a:r>
              </a:p>
              <a:p>
                <a:pPr eaLnBrk="1" hangingPunct="1">
                  <a:buFont typeface="Wingdings" charset="2"/>
                  <a:buChar char="Ø"/>
                </a:pPr>
                <a:endParaRPr lang="en-US" altLang="zh-CN" dirty="0" smtClean="0"/>
              </a:p>
              <a:p>
                <a:pPr eaLnBrk="1" hangingPunct="1">
                  <a:buFont typeface="Wingdings" charset="2"/>
                  <a:buChar char="Ø"/>
                </a:pPr>
                <a:endParaRPr lang="en-US" altLang="zh-CN" dirty="0" smtClean="0"/>
              </a:p>
              <a:p>
                <a:r>
                  <a:rPr lang="en-US" altLang="zh-CN" dirty="0"/>
                  <a:t>where A</a:t>
                </a:r>
                <a:r>
                  <a:rPr lang="en-US" altLang="zh-CN" baseline="-25000" dirty="0"/>
                  <a:t>i</a:t>
                </a:r>
                <a:r>
                  <a:rPr lang="en-US" altLang="zh-CN" dirty="0"/>
                  <a:t>, </a:t>
                </a:r>
                <a:r>
                  <a:rPr lang="en-US" altLang="zh-CN" dirty="0" err="1"/>
                  <a:t>k</a:t>
                </a:r>
                <a:r>
                  <a:rPr lang="en-US" altLang="zh-CN" baseline="-25000" dirty="0" err="1"/>
                  <a:t>i</a:t>
                </a:r>
                <a:r>
                  <a:rPr lang="en-US" altLang="zh-CN" dirty="0"/>
                  <a:t> and </a:t>
                </a:r>
                <a14:m>
                  <m:oMath xmlns:m="http://schemas.openxmlformats.org/officeDocument/2006/math">
                    <m:r>
                      <a:rPr lang="en-US" altLang="zh-CN" i="1">
                        <a:latin typeface="Cambria Math" charset="0"/>
                        <a:ea typeface="Cambria Math" charset="0"/>
                        <a:cs typeface="Cambria Math" charset="0"/>
                      </a:rPr>
                      <m:t>𝜙</m:t>
                    </m:r>
                  </m:oMath>
                </a14:m>
                <a:r>
                  <a:rPr lang="mr-IN" altLang="zh-CN" baseline="-25000" dirty="0" err="1"/>
                  <a:t>i</a:t>
                </a:r>
                <a:r>
                  <a:rPr lang="en-US" altLang="zh-CN" baseline="-25000" dirty="0"/>
                  <a:t> </a:t>
                </a:r>
                <a:r>
                  <a:rPr lang="en-US" altLang="zh-CN" dirty="0"/>
                  <a:t>are amplitudes, wave numbers, and </a:t>
                </a:r>
                <a:r>
                  <a:rPr lang="en-US" altLang="zh-CN" dirty="0" smtClean="0"/>
                  <a:t>phases</a:t>
                </a:r>
                <a:r>
                  <a:rPr lang="en-US" altLang="zh-CN" dirty="0"/>
                  <a:t>. z</a:t>
                </a:r>
                <a:r>
                  <a:rPr lang="en-US" altLang="zh-CN" baseline="-25000" dirty="0"/>
                  <a:t>0</a:t>
                </a:r>
                <a:r>
                  <a:rPr lang="en-US" altLang="zh-CN" dirty="0"/>
                  <a:t> is the bottom altitude, </a:t>
                </a:r>
                <a:r>
                  <a:rPr lang="en-US" altLang="zh-CN" dirty="0" err="1"/>
                  <a:t>n</a:t>
                </a:r>
                <a:r>
                  <a:rPr lang="en-US" altLang="zh-CN" baseline="-25000" dirty="0" err="1"/>
                  <a:t>i</a:t>
                </a:r>
                <a:r>
                  <a:rPr lang="en-US" altLang="zh-CN" dirty="0"/>
                  <a:t> </a:t>
                </a:r>
                <a:r>
                  <a:rPr lang="en-US" altLang="zh-CN" dirty="0" smtClean="0"/>
                  <a:t>is the </a:t>
                </a:r>
                <a:r>
                  <a:rPr lang="en-US" altLang="zh-CN" dirty="0"/>
                  <a:t>mean-state number density</a:t>
                </a:r>
                <a:r>
                  <a:rPr lang="en-US" altLang="zh-CN" dirty="0" smtClean="0"/>
                  <a:t>.</a:t>
                </a:r>
              </a:p>
            </p:txBody>
          </p:sp>
        </mc:Choice>
        <mc:Fallback xmlns="">
          <p:sp>
            <p:nvSpPr>
              <p:cNvPr id="45" name="TextBox 55"/>
              <p:cNvSpPr txBox="1">
                <a:spLocks noRot="1" noChangeAspect="1" noMove="1" noResize="1" noEditPoints="1" noAdjustHandles="1" noChangeArrowheads="1" noChangeShapeType="1" noTextEdit="1"/>
              </p:cNvSpPr>
              <p:nvPr/>
            </p:nvSpPr>
            <p:spPr bwMode="auto">
              <a:xfrm>
                <a:off x="16409048" y="32397399"/>
                <a:ext cx="15551409" cy="1569660"/>
              </a:xfrm>
              <a:prstGeom prst="rect">
                <a:avLst/>
              </a:prstGeom>
              <a:blipFill rotWithShape="0">
                <a:blip r:embed="rId21"/>
                <a:stretch>
                  <a:fillRect l="-627" t="-3113" b="-8171"/>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graphicFrame>
        <p:nvGraphicFramePr>
          <p:cNvPr id="46" name="Object 137"/>
          <p:cNvGraphicFramePr>
            <a:graphicFrameLocks noChangeAspect="1"/>
          </p:cNvGraphicFramePr>
          <p:nvPr>
            <p:extLst>
              <p:ext uri="{D42A27DB-BD31-4B8C-83A1-F6EECF244321}">
                <p14:modId xmlns:p14="http://schemas.microsoft.com/office/powerpoint/2010/main" val="194878965"/>
              </p:ext>
            </p:extLst>
          </p:nvPr>
        </p:nvGraphicFramePr>
        <p:xfrm>
          <a:off x="21527866" y="32966677"/>
          <a:ext cx="6867525" cy="730250"/>
        </p:xfrm>
        <a:graphic>
          <a:graphicData uri="http://schemas.openxmlformats.org/presentationml/2006/ole">
            <mc:AlternateContent xmlns:mc="http://schemas.openxmlformats.org/markup-compatibility/2006">
              <mc:Choice xmlns:v="urn:schemas-microsoft-com:vml" Requires="v">
                <p:oleObj spid="_x0000_s1135" name="文档" r:id="rId22" imgW="5943600" imgH="584200" progId="Word.Document.12">
                  <p:embed/>
                </p:oleObj>
              </mc:Choice>
              <mc:Fallback>
                <p:oleObj name="文档" r:id="rId22" imgW="5943600" imgH="584200" progId="Word.Document.12">
                  <p:embed/>
                  <p:pic>
                    <p:nvPicPr>
                      <p:cNvPr id="0" name=""/>
                      <p:cNvPicPr>
                        <a:picLocks noChangeAspect="1" noChangeArrowheads="1"/>
                      </p:cNvPicPr>
                      <p:nvPr/>
                    </p:nvPicPr>
                    <p:blipFill>
                      <a:blip r:embed="rId23"/>
                      <a:srcRect/>
                      <a:stretch>
                        <a:fillRect/>
                      </a:stretch>
                    </p:blipFill>
                    <p:spPr bwMode="auto">
                      <a:xfrm>
                        <a:off x="21527866" y="32966677"/>
                        <a:ext cx="6867525" cy="730250"/>
                      </a:xfrm>
                      <a:prstGeom prst="rect">
                        <a:avLst/>
                      </a:prstGeom>
                      <a:noFill/>
                      <a:ln>
                        <a:noFill/>
                      </a:ln>
                      <a:effectLst/>
                    </p:spPr>
                  </p:pic>
                </p:oleObj>
              </mc:Fallback>
            </mc:AlternateContent>
          </a:graphicData>
        </a:graphic>
      </p:graphicFrame>
      <mc:AlternateContent xmlns:mc="http://schemas.openxmlformats.org/markup-compatibility/2006" xmlns:a14="http://schemas.microsoft.com/office/drawing/2010/main">
        <mc:Choice Requires="a14">
          <p:graphicFrame>
            <p:nvGraphicFramePr>
              <p:cNvPr id="47" name="表格 46"/>
              <p:cNvGraphicFramePr>
                <a:graphicFrameLocks noGrp="1"/>
              </p:cNvGraphicFramePr>
              <p:nvPr>
                <p:extLst>
                  <p:ext uri="{D42A27DB-BD31-4B8C-83A1-F6EECF244321}">
                    <p14:modId xmlns:p14="http://schemas.microsoft.com/office/powerpoint/2010/main" val="224808899"/>
                  </p:ext>
                </p:extLst>
              </p:nvPr>
            </p:nvGraphicFramePr>
            <p:xfrm>
              <a:off x="24532786" y="34454658"/>
              <a:ext cx="6669184" cy="2702190"/>
            </p:xfrm>
            <a:graphic>
              <a:graphicData uri="http://schemas.openxmlformats.org/drawingml/2006/table">
                <a:tbl>
                  <a:tblPr firstRow="1" bandRow="1">
                    <a:tableStyleId>{0505E3EF-67EA-436B-97B2-0124C06EBD24}</a:tableStyleId>
                  </a:tblPr>
                  <a:tblGrid>
                    <a:gridCol w="1636907"/>
                    <a:gridCol w="1523161"/>
                    <a:gridCol w="2069478"/>
                    <a:gridCol w="1439638"/>
                  </a:tblGrid>
                  <a:tr h="935814">
                    <a:tc>
                      <a:txBody>
                        <a:bodyPr/>
                        <a:lstStyle/>
                        <a:p>
                          <a:pPr algn="ctr"/>
                          <a:r>
                            <a:rPr lang="en-US" altLang="zh-CN" sz="2400" dirty="0" smtClean="0"/>
                            <a:t>Vertical Wavelength (km)</a:t>
                          </a:r>
                          <a:endParaRPr lang="zh-CN" altLang="en-US" sz="2400" dirty="0"/>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14:m>
                            <m:oMath xmlns:m="http://schemas.openxmlformats.org/officeDocument/2006/math">
                              <m:sSub>
                                <m:sSubPr>
                                  <m:ctrlPr>
                                    <a:rPr lang="en-US" altLang="zh-CN" sz="2400" i="1" smtClean="0">
                                      <a:latin typeface="Cambria Math" charset="0"/>
                                    </a:rPr>
                                  </m:ctrlPr>
                                </m:sSubPr>
                                <m:e>
                                  <m:r>
                                    <a:rPr lang="en-US" altLang="zh-CN" sz="2400" smtClean="0">
                                      <a:latin typeface="Cambria Math" charset="0"/>
                                    </a:rPr>
                                    <m:t>𝑻</m:t>
                                  </m:r>
                                </m:e>
                                <m:sub>
                                  <m:r>
                                    <a:rPr lang="en-US" altLang="zh-CN" sz="2400" smtClean="0">
                                      <a:latin typeface="Cambria Math" charset="0"/>
                                    </a:rPr>
                                    <m:t>𝒎𝒊𝒏</m:t>
                                  </m:r>
                                </m:sub>
                              </m:sSub>
                            </m:oMath>
                          </a14:m>
                          <a:r>
                            <a:rPr lang="en-US" altLang="zh-CN" sz="2400" dirty="0" smtClean="0"/>
                            <a:t> (K)</a:t>
                          </a:r>
                          <a:endParaRPr lang="zh-CN" altLang="en-US" sz="2400" dirty="0"/>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400" dirty="0" smtClean="0"/>
                            <a:t>     </a:t>
                          </a:r>
                          <a14:m>
                            <m:oMath xmlns:m="http://schemas.openxmlformats.org/officeDocument/2006/math">
                              <m:sSub>
                                <m:sSubPr>
                                  <m:ctrlPr>
                                    <a:rPr lang="en-US" altLang="zh-CN" sz="2400" i="1" smtClean="0">
                                      <a:latin typeface="Cambria Math" charset="0"/>
                                    </a:rPr>
                                  </m:ctrlPr>
                                </m:sSubPr>
                                <m:e>
                                  <m:r>
                                    <a:rPr lang="en-US" altLang="zh-CN" sz="2400" smtClean="0">
                                      <a:latin typeface="Cambria Math" charset="0"/>
                                    </a:rPr>
                                    <m:t>𝑻</m:t>
                                  </m:r>
                                </m:e>
                                <m:sub>
                                  <m:r>
                                    <a:rPr lang="en-US" altLang="zh-CN" sz="2400" smtClean="0">
                                      <a:latin typeface="Cambria Math" charset="0"/>
                                    </a:rPr>
                                    <m:t>𝒎𝒂𝒙</m:t>
                                  </m:r>
                                </m:sub>
                              </m:sSub>
                            </m:oMath>
                          </a14:m>
                          <a:r>
                            <a:rPr lang="en-US" altLang="zh-CN" sz="2400" dirty="0" smtClean="0"/>
                            <a:t> (K)</a:t>
                          </a:r>
                          <a:endParaRPr lang="zh-CN" altLang="en-US" sz="2400" dirty="0"/>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2400" dirty="0" smtClean="0"/>
                            <a:t>  </a:t>
                          </a:r>
                          <a14:m>
                            <m:oMath xmlns:m="http://schemas.openxmlformats.org/officeDocument/2006/math">
                              <m:r>
                                <a:rPr lang="en-US" altLang="zh-CN" sz="2400" smtClean="0">
                                  <a:latin typeface="Cambria Math" charset="0"/>
                                </a:rPr>
                                <m:t>∆</m:t>
                              </m:r>
                              <m:r>
                                <a:rPr lang="en-US" altLang="zh-CN" sz="2400" smtClean="0">
                                  <a:latin typeface="Cambria Math" charset="0"/>
                                </a:rPr>
                                <m:t>𝑻</m:t>
                              </m:r>
                            </m:oMath>
                          </a14:m>
                          <a:r>
                            <a:rPr lang="en-US" altLang="zh-CN" sz="2400" dirty="0" smtClean="0"/>
                            <a:t> (K)</a:t>
                          </a:r>
                          <a:endParaRPr lang="zh-CN" altLang="en-US" sz="2400" dirty="0"/>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04490">
                    <a:tc>
                      <a:txBody>
                        <a:bodyPr/>
                        <a:lstStyle/>
                        <a:p>
                          <a:pPr algn="ctr"/>
                          <a:r>
                            <a:rPr lang="en-US" altLang="zh-CN" sz="2400" dirty="0" smtClean="0"/>
                            <a:t>240</a:t>
                          </a:r>
                          <a:endParaRPr lang="zh-CN" altLang="en-US" sz="2400" dirty="0"/>
                        </a:p>
                      </a:txBody>
                      <a:tcPr anchor="ct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150.09</a:t>
                          </a:r>
                          <a:endParaRPr lang="zh-CN" altLang="en-US" sz="2400" dirty="0"/>
                        </a:p>
                      </a:txBody>
                      <a:tcPr anchor="ct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156.07</a:t>
                          </a:r>
                          <a:endParaRPr lang="zh-CN" altLang="en-US" sz="2400" dirty="0"/>
                        </a:p>
                      </a:txBody>
                      <a:tcPr anchor="ct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5.98</a:t>
                          </a:r>
                          <a:endParaRPr lang="zh-CN" altLang="en-US" sz="2400" dirty="0"/>
                        </a:p>
                      </a:txBody>
                      <a:tcPr anchor="ctr">
                        <a:lnT w="12700" cap="flat" cmpd="sng" algn="ctr">
                          <a:solidFill>
                            <a:schemeClr val="tx1"/>
                          </a:solidFill>
                          <a:prstDash val="solid"/>
                          <a:round/>
                          <a:headEnd type="none" w="med" len="med"/>
                          <a:tailEnd type="none" w="med" len="med"/>
                        </a:lnT>
                      </a:tcPr>
                    </a:tc>
                  </a:tr>
                  <a:tr h="504490">
                    <a:tc>
                      <a:txBody>
                        <a:bodyPr/>
                        <a:lstStyle/>
                        <a:p>
                          <a:pPr algn="ctr"/>
                          <a:r>
                            <a:rPr lang="en-US" altLang="zh-CN" sz="2400" dirty="0" smtClean="0"/>
                            <a:t>300</a:t>
                          </a:r>
                          <a:endParaRPr lang="zh-CN" altLang="en-US" sz="2400" dirty="0"/>
                        </a:p>
                      </a:txBody>
                      <a:tcPr anchor="ctr"/>
                    </a:tc>
                    <a:tc>
                      <a:txBody>
                        <a:bodyPr/>
                        <a:lstStyle/>
                        <a:p>
                          <a:pPr algn="ctr"/>
                          <a:r>
                            <a:rPr lang="en-US" altLang="zh-CN" sz="2400" dirty="0" smtClean="0"/>
                            <a:t> 150.32</a:t>
                          </a:r>
                          <a:endParaRPr lang="zh-CN" altLang="en-US" sz="2400" dirty="0"/>
                        </a:p>
                      </a:txBody>
                      <a:tcPr anchor="ctr"/>
                    </a:tc>
                    <a:tc>
                      <a:txBody>
                        <a:bodyPr/>
                        <a:lstStyle/>
                        <a:p>
                          <a:pPr algn="ctr"/>
                          <a:r>
                            <a:rPr lang="en-US" altLang="zh-CN" sz="2400" dirty="0" smtClean="0"/>
                            <a:t> 155.81</a:t>
                          </a:r>
                          <a:endParaRPr lang="zh-CN" altLang="en-US" sz="2400" dirty="0"/>
                        </a:p>
                      </a:txBody>
                      <a:tcPr anchor="ctr"/>
                    </a:tc>
                    <a:tc>
                      <a:txBody>
                        <a:bodyPr/>
                        <a:lstStyle/>
                        <a:p>
                          <a:pPr algn="ctr"/>
                          <a:r>
                            <a:rPr lang="en-US" altLang="zh-CN" sz="2400" dirty="0" smtClean="0"/>
                            <a:t>5.49</a:t>
                          </a:r>
                          <a:endParaRPr lang="zh-CN" altLang="en-US" sz="2400" dirty="0"/>
                        </a:p>
                      </a:txBody>
                      <a:tcPr anchor="ctr"/>
                    </a:tc>
                  </a:tr>
                  <a:tr h="504490">
                    <a:tc>
                      <a:txBody>
                        <a:bodyPr/>
                        <a:lstStyle/>
                        <a:p>
                          <a:pPr algn="ctr"/>
                          <a:r>
                            <a:rPr lang="en-US" altLang="zh-CN" sz="2400" dirty="0" smtClean="0"/>
                            <a:t>400</a:t>
                          </a:r>
                          <a:endParaRPr lang="zh-CN" altLang="en-US" sz="2400" dirty="0"/>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150.23</a:t>
                          </a:r>
                          <a:endParaRPr lang="zh-CN" altLang="en-US" sz="2400" dirty="0"/>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155.87</a:t>
                          </a:r>
                          <a:endParaRPr lang="zh-CN" altLang="en-US" sz="2400" dirty="0"/>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5.64</a:t>
                          </a:r>
                          <a:endParaRPr lang="zh-CN" altLang="en-US" sz="2400" dirty="0"/>
                        </a:p>
                      </a:txBody>
                      <a:tcPr anchor="ctr">
                        <a:lnB w="12700" cap="flat" cmpd="sng" algn="ctr">
                          <a:solidFill>
                            <a:schemeClr val="tx1"/>
                          </a:solidFill>
                          <a:prstDash val="solid"/>
                          <a:round/>
                          <a:headEnd type="none" w="med" len="med"/>
                          <a:tailEnd type="none" w="med" len="med"/>
                        </a:lnB>
                      </a:tcPr>
                    </a:tc>
                  </a:tr>
                </a:tbl>
              </a:graphicData>
            </a:graphic>
          </p:graphicFrame>
        </mc:Choice>
        <mc:Fallback xmlns="">
          <p:graphicFrame>
            <p:nvGraphicFramePr>
              <p:cNvPr id="47" name="表格 46"/>
              <p:cNvGraphicFramePr>
                <a:graphicFrameLocks noGrp="1"/>
              </p:cNvGraphicFramePr>
              <p:nvPr>
                <p:extLst>
                  <p:ext uri="{D42A27DB-BD31-4B8C-83A1-F6EECF244321}">
                    <p14:modId xmlns:p14="http://schemas.microsoft.com/office/powerpoint/2010/main" val="224808899"/>
                  </p:ext>
                </p:extLst>
              </p:nvPr>
            </p:nvGraphicFramePr>
            <p:xfrm>
              <a:off x="24532786" y="34454658"/>
              <a:ext cx="6669184" cy="2702190"/>
            </p:xfrm>
            <a:graphic>
              <a:graphicData uri="http://schemas.openxmlformats.org/drawingml/2006/table">
                <a:tbl>
                  <a:tblPr firstRow="1" bandRow="1">
                    <a:tableStyleId>{0505E3EF-67EA-436B-97B2-0124C06EBD24}</a:tableStyleId>
                  </a:tblPr>
                  <a:tblGrid>
                    <a:gridCol w="1636907"/>
                    <a:gridCol w="1523161"/>
                    <a:gridCol w="2069478"/>
                    <a:gridCol w="1439638"/>
                  </a:tblGrid>
                  <a:tr h="1188720">
                    <a:tc>
                      <a:txBody>
                        <a:bodyPr/>
                        <a:lstStyle/>
                        <a:p>
                          <a:pPr algn="ctr"/>
                          <a:r>
                            <a:rPr lang="en-US" altLang="zh-CN" sz="2400" dirty="0" smtClean="0"/>
                            <a:t>Vertical Wavelength (km)</a:t>
                          </a:r>
                          <a:endParaRPr lang="zh-CN" altLang="en-US" sz="2400" dirty="0"/>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rotWithShape="0">
                          <a:blip r:embed="rId24"/>
                          <a:stretch>
                            <a:fillRect l="-108000" t="-4103" r="-231600" b="-136923"/>
                          </a:stretch>
                        </a:blipFill>
                      </a:tcPr>
                    </a:tc>
                    <a:tc>
                      <a:txBody>
                        <a:bodyPr/>
                        <a:lstStyle/>
                        <a:p>
                          <a:endParaRPr lang="zh-CN"/>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rotWithShape="0">
                          <a:blip r:embed="rId24"/>
                          <a:stretch>
                            <a:fillRect l="-152941" t="-4103" r="-70294" b="-136923"/>
                          </a:stretch>
                        </a:blipFill>
                      </a:tcPr>
                    </a:tc>
                    <a:tc>
                      <a:txBody>
                        <a:bodyPr/>
                        <a:lstStyle/>
                        <a:p>
                          <a:endParaRPr lang="zh-CN"/>
                        </a:p>
                      </a:txBody>
                      <a:tcPr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rotWithShape="0">
                          <a:blip r:embed="rId24"/>
                          <a:stretch>
                            <a:fillRect l="-364407" t="-4103" r="-1271" b="-136923"/>
                          </a:stretch>
                        </a:blipFill>
                      </a:tcPr>
                    </a:tc>
                  </a:tr>
                  <a:tr h="504490">
                    <a:tc>
                      <a:txBody>
                        <a:bodyPr/>
                        <a:lstStyle/>
                        <a:p>
                          <a:pPr algn="ctr"/>
                          <a:r>
                            <a:rPr lang="en-US" altLang="zh-CN" sz="2400" dirty="0" smtClean="0"/>
                            <a:t>240</a:t>
                          </a:r>
                          <a:endParaRPr lang="zh-CN" altLang="en-US" sz="2400" dirty="0"/>
                        </a:p>
                      </a:txBody>
                      <a:tcPr anchor="ct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150.09</a:t>
                          </a:r>
                          <a:endParaRPr lang="zh-CN" altLang="en-US" sz="2400" dirty="0"/>
                        </a:p>
                      </a:txBody>
                      <a:tcPr anchor="ct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156.07</a:t>
                          </a:r>
                          <a:endParaRPr lang="zh-CN" altLang="en-US" sz="2400" dirty="0"/>
                        </a:p>
                      </a:txBody>
                      <a:tcPr anchor="ctr">
                        <a:lnT w="12700" cap="flat" cmpd="sng" algn="ctr">
                          <a:solidFill>
                            <a:schemeClr val="tx1"/>
                          </a:solidFill>
                          <a:prstDash val="solid"/>
                          <a:round/>
                          <a:headEnd type="none" w="med" len="med"/>
                          <a:tailEnd type="none" w="med" len="med"/>
                        </a:lnT>
                      </a:tcPr>
                    </a:tc>
                    <a:tc>
                      <a:txBody>
                        <a:bodyPr/>
                        <a:lstStyle/>
                        <a:p>
                          <a:pPr algn="ctr"/>
                          <a:r>
                            <a:rPr lang="en-US" altLang="zh-CN" sz="2400" dirty="0" smtClean="0"/>
                            <a:t>5.98</a:t>
                          </a:r>
                          <a:endParaRPr lang="zh-CN" altLang="en-US" sz="2400" dirty="0"/>
                        </a:p>
                      </a:txBody>
                      <a:tcPr anchor="ctr">
                        <a:lnT w="12700" cap="flat" cmpd="sng" algn="ctr">
                          <a:solidFill>
                            <a:schemeClr val="tx1"/>
                          </a:solidFill>
                          <a:prstDash val="solid"/>
                          <a:round/>
                          <a:headEnd type="none" w="med" len="med"/>
                          <a:tailEnd type="none" w="med" len="med"/>
                        </a:lnT>
                      </a:tcPr>
                    </a:tc>
                  </a:tr>
                  <a:tr h="504490">
                    <a:tc>
                      <a:txBody>
                        <a:bodyPr/>
                        <a:lstStyle/>
                        <a:p>
                          <a:pPr algn="ctr"/>
                          <a:r>
                            <a:rPr lang="en-US" altLang="zh-CN" sz="2400" dirty="0" smtClean="0"/>
                            <a:t>300</a:t>
                          </a:r>
                          <a:endParaRPr lang="zh-CN" altLang="en-US" sz="2400" dirty="0"/>
                        </a:p>
                      </a:txBody>
                      <a:tcPr anchor="ctr"/>
                    </a:tc>
                    <a:tc>
                      <a:txBody>
                        <a:bodyPr/>
                        <a:lstStyle/>
                        <a:p>
                          <a:pPr algn="ctr"/>
                          <a:r>
                            <a:rPr lang="en-US" altLang="zh-CN" sz="2400" dirty="0" smtClean="0"/>
                            <a:t> 150.32</a:t>
                          </a:r>
                          <a:endParaRPr lang="zh-CN" altLang="en-US" sz="2400" dirty="0"/>
                        </a:p>
                      </a:txBody>
                      <a:tcPr anchor="ctr"/>
                    </a:tc>
                    <a:tc>
                      <a:txBody>
                        <a:bodyPr/>
                        <a:lstStyle/>
                        <a:p>
                          <a:pPr algn="ctr"/>
                          <a:r>
                            <a:rPr lang="en-US" altLang="zh-CN" sz="2400" dirty="0" smtClean="0"/>
                            <a:t> 155.81</a:t>
                          </a:r>
                          <a:endParaRPr lang="zh-CN" altLang="en-US" sz="2400" dirty="0"/>
                        </a:p>
                      </a:txBody>
                      <a:tcPr anchor="ctr"/>
                    </a:tc>
                    <a:tc>
                      <a:txBody>
                        <a:bodyPr/>
                        <a:lstStyle/>
                        <a:p>
                          <a:pPr algn="ctr"/>
                          <a:r>
                            <a:rPr lang="en-US" altLang="zh-CN" sz="2400" dirty="0" smtClean="0"/>
                            <a:t>5.49</a:t>
                          </a:r>
                          <a:endParaRPr lang="zh-CN" altLang="en-US" sz="2400" dirty="0"/>
                        </a:p>
                      </a:txBody>
                      <a:tcPr anchor="ctr"/>
                    </a:tc>
                  </a:tr>
                  <a:tr h="504490">
                    <a:tc>
                      <a:txBody>
                        <a:bodyPr/>
                        <a:lstStyle/>
                        <a:p>
                          <a:pPr algn="ctr"/>
                          <a:r>
                            <a:rPr lang="en-US" altLang="zh-CN" sz="2400" dirty="0" smtClean="0"/>
                            <a:t>400</a:t>
                          </a:r>
                          <a:endParaRPr lang="zh-CN" altLang="en-US" sz="2400" dirty="0"/>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150.23</a:t>
                          </a:r>
                          <a:endParaRPr lang="zh-CN" altLang="en-US" sz="2400" dirty="0"/>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155.87</a:t>
                          </a:r>
                          <a:endParaRPr lang="zh-CN" altLang="en-US" sz="2400" dirty="0"/>
                        </a:p>
                      </a:txBody>
                      <a:tcPr anchor="ctr">
                        <a:lnB w="12700" cap="flat" cmpd="sng" algn="ctr">
                          <a:solidFill>
                            <a:schemeClr val="tx1"/>
                          </a:solidFill>
                          <a:prstDash val="solid"/>
                          <a:round/>
                          <a:headEnd type="none" w="med" len="med"/>
                          <a:tailEnd type="none" w="med" len="med"/>
                        </a:lnB>
                      </a:tcPr>
                    </a:tc>
                    <a:tc>
                      <a:txBody>
                        <a:bodyPr/>
                        <a:lstStyle/>
                        <a:p>
                          <a:pPr algn="ctr"/>
                          <a:r>
                            <a:rPr lang="en-US" altLang="zh-CN" sz="2400" dirty="0" smtClean="0"/>
                            <a:t>5.64</a:t>
                          </a:r>
                          <a:endParaRPr lang="zh-CN" altLang="en-US" sz="2400" dirty="0"/>
                        </a:p>
                      </a:txBody>
                      <a:tcPr anchor="ctr">
                        <a:lnB w="12700" cap="flat" cmpd="sng" algn="ctr">
                          <a:solidFill>
                            <a:schemeClr val="tx1"/>
                          </a:solidFill>
                          <a:prstDash val="solid"/>
                          <a:round/>
                          <a:headEnd type="none" w="med" len="med"/>
                          <a:tailEnd type="none" w="med" len="med"/>
                        </a:lnB>
                      </a:tcPr>
                    </a:tc>
                  </a:tr>
                </a:tbl>
              </a:graphicData>
            </a:graphic>
          </p:graphicFrame>
        </mc:Fallback>
      </mc:AlternateContent>
      <mc:AlternateContent xmlns:mc="http://schemas.openxmlformats.org/markup-compatibility/2006" xmlns:a14="http://schemas.microsoft.com/office/drawing/2010/main">
        <mc:Choice Requires="a14">
          <p:sp>
            <p:nvSpPr>
              <p:cNvPr id="48" name="TextBox 129"/>
              <p:cNvSpPr txBox="1">
                <a:spLocks noChangeArrowheads="1"/>
              </p:cNvSpPr>
              <p:nvPr/>
            </p:nvSpPr>
            <p:spPr bwMode="auto">
              <a:xfrm>
                <a:off x="16409047" y="34103232"/>
                <a:ext cx="7721367" cy="2308324"/>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228600" indent="-228600"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buFont typeface="Wingdings" charset="2"/>
                  <a:buChar char="Ø"/>
                </a:pPr>
                <a:r>
                  <a:rPr lang="en-US" altLang="zh-CN" dirty="0" smtClean="0"/>
                  <a:t> Now </a:t>
                </a:r>
                <a:r>
                  <a:rPr lang="en-US" altLang="zh-CN" dirty="0"/>
                  <a:t>we </a:t>
                </a:r>
                <a:r>
                  <a:rPr lang="en-US" altLang="zh-CN" dirty="0" smtClean="0"/>
                  <a:t>set </a:t>
                </a:r>
                <a14:m>
                  <m:oMath xmlns:m="http://schemas.openxmlformats.org/officeDocument/2006/math">
                    <m:r>
                      <a:rPr lang="en-US" altLang="zh-CN" i="1" smtClean="0">
                        <a:latin typeface="Cambria Math" charset="0"/>
                        <a:ea typeface="Cambria Math" charset="0"/>
                        <a:cs typeface="Cambria Math" charset="0"/>
                      </a:rPr>
                      <m:t>𝜙</m:t>
                    </m:r>
                  </m:oMath>
                </a14:m>
                <a:r>
                  <a:rPr lang="mr-IN" altLang="zh-CN" baseline="-25000" dirty="0" err="1" smtClean="0"/>
                  <a:t>i</a:t>
                </a:r>
                <a:r>
                  <a:rPr lang="en-US" altLang="zh-CN" dirty="0"/>
                  <a:t>~</a:t>
                </a:r>
                <a:r>
                  <a:rPr lang="mr-IN" altLang="zh-CN" dirty="0" err="1" smtClean="0"/>
                  <a:t>U</a:t>
                </a:r>
                <a:r>
                  <a:rPr lang="mr-IN" altLang="zh-CN" dirty="0" smtClean="0"/>
                  <a:t> </a:t>
                </a:r>
                <a:r>
                  <a:rPr lang="mr-IN" altLang="zh-CN" dirty="0"/>
                  <a:t>(0, 2π</a:t>
                </a:r>
                <a:r>
                  <a:rPr lang="mr-IN" altLang="zh-CN" dirty="0" smtClean="0"/>
                  <a:t>)</a:t>
                </a:r>
                <a:r>
                  <a:rPr lang="en-US" altLang="zh-CN" dirty="0" smtClean="0"/>
                  <a:t>, </a:t>
                </a:r>
                <a:r>
                  <a:rPr lang="mr-IN" altLang="zh-CN" dirty="0" smtClean="0"/>
                  <a:t>A</a:t>
                </a:r>
                <a:r>
                  <a:rPr lang="mr-IN" altLang="zh-CN" baseline="-25000" dirty="0" smtClean="0"/>
                  <a:t>N2</a:t>
                </a:r>
                <a:r>
                  <a:rPr lang="en-US" altLang="zh-CN" dirty="0"/>
                  <a:t> </a:t>
                </a:r>
                <a:r>
                  <a:rPr lang="en-US" altLang="zh-CN" dirty="0" smtClean="0"/>
                  <a:t>~U</a:t>
                </a:r>
                <a:r>
                  <a:rPr lang="mr-IN" altLang="zh-CN" dirty="0" smtClean="0"/>
                  <a:t> </a:t>
                </a:r>
                <a:r>
                  <a:rPr lang="mr-IN" altLang="zh-CN" dirty="0"/>
                  <a:t>(4%, 16</a:t>
                </a:r>
                <a:r>
                  <a:rPr lang="mr-IN" altLang="zh-CN" dirty="0" smtClean="0"/>
                  <a:t>%).</a:t>
                </a:r>
                <a:endParaRPr lang="en-US" altLang="zh-CN" dirty="0" smtClean="0"/>
              </a:p>
              <a:p>
                <a:pPr eaLnBrk="1" hangingPunct="1">
                  <a:buFont typeface="Wingdings" charset="2"/>
                  <a:buChar char="Ø"/>
                </a:pPr>
                <a:r>
                  <a:rPr lang="en-US" altLang="zh-CN" dirty="0" smtClean="0"/>
                  <a:t> </a:t>
                </a:r>
                <a:r>
                  <a:rPr lang="en-US" altLang="zh-CN" dirty="0"/>
                  <a:t>To do the simulation, we select N=10</a:t>
                </a:r>
                <a:r>
                  <a:rPr lang="en-US" altLang="zh-CN" baseline="30000" dirty="0"/>
                  <a:t>4</a:t>
                </a:r>
                <a:r>
                  <a:rPr lang="en-US" altLang="zh-CN" dirty="0"/>
                  <a:t> sample points randomly, and take </a:t>
                </a:r>
                <a:r>
                  <a:rPr lang="en-US" altLang="zh-CN" dirty="0" smtClean="0"/>
                  <a:t>vertical wavelength are 240,300,400 </a:t>
                </a:r>
                <a:r>
                  <a:rPr lang="en-US" altLang="zh-CN" dirty="0"/>
                  <a:t>km. </a:t>
                </a:r>
              </a:p>
              <a:p>
                <a:pPr eaLnBrk="1" hangingPunct="1">
                  <a:buFont typeface="Wingdings" charset="2"/>
                  <a:buChar char="Ø"/>
                </a:pPr>
                <a:r>
                  <a:rPr lang="mr-IN" altLang="zh-CN" dirty="0" smtClean="0"/>
                  <a:t> </a:t>
                </a:r>
                <a:r>
                  <a:rPr lang="en-US" altLang="zh-CN" b="1" dirty="0"/>
                  <a:t>The results from above </a:t>
                </a:r>
                <a:r>
                  <a:rPr lang="en-US" altLang="zh-CN" b="1" dirty="0" smtClean="0"/>
                  <a:t>MCS are also insufficient </a:t>
                </a:r>
                <a:r>
                  <a:rPr lang="en-US" altLang="zh-CN" b="1" dirty="0"/>
                  <a:t>to explain the large temperature variability in </a:t>
                </a:r>
                <a:r>
                  <a:rPr lang="en-US" altLang="zh-CN" b="1" dirty="0" smtClean="0"/>
                  <a:t>Titan’s </a:t>
                </a:r>
                <a:r>
                  <a:rPr lang="en-US" altLang="zh-CN" b="1" dirty="0"/>
                  <a:t>upper atmosphere. </a:t>
                </a:r>
              </a:p>
            </p:txBody>
          </p:sp>
        </mc:Choice>
        <mc:Fallback xmlns="">
          <p:sp>
            <p:nvSpPr>
              <p:cNvPr id="48" name="TextBox 129"/>
              <p:cNvSpPr txBox="1">
                <a:spLocks noRot="1" noChangeAspect="1" noMove="1" noResize="1" noEditPoints="1" noAdjustHandles="1" noChangeArrowheads="1" noChangeShapeType="1" noTextEdit="1"/>
              </p:cNvSpPr>
              <p:nvPr/>
            </p:nvSpPr>
            <p:spPr bwMode="auto">
              <a:xfrm>
                <a:off x="16409047" y="34103232"/>
                <a:ext cx="7721367" cy="2308324"/>
              </a:xfrm>
              <a:prstGeom prst="rect">
                <a:avLst/>
              </a:prstGeom>
              <a:blipFill rotWithShape="0">
                <a:blip r:embed="rId25"/>
                <a:stretch>
                  <a:fillRect l="-1106" t="-2902" r="-3160" b="-501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49" name="TextBox 18"/>
          <p:cNvSpPr txBox="1">
            <a:spLocks noChangeArrowheads="1"/>
          </p:cNvSpPr>
          <p:nvPr/>
        </p:nvSpPr>
        <p:spPr bwMode="auto">
          <a:xfrm>
            <a:off x="24721074" y="33932506"/>
            <a:ext cx="624392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zh-CN" b="1" dirty="0" smtClean="0"/>
              <a:t>Table 3. Summary </a:t>
            </a:r>
            <a:r>
              <a:rPr lang="en-US" altLang="zh-CN" b="1" dirty="0"/>
              <a:t>of Results of </a:t>
            </a:r>
            <a:r>
              <a:rPr lang="en-US" altLang="zh-CN" b="1" dirty="0" smtClean="0"/>
              <a:t>MCS for N</a:t>
            </a:r>
            <a:r>
              <a:rPr lang="en-US" altLang="zh-CN" b="1" baseline="-25000" dirty="0" smtClean="0"/>
              <a:t>2</a:t>
            </a:r>
            <a:endParaRPr lang="en-US" altLang="zh-CN" b="1" baseline="-25000" dirty="0"/>
          </a:p>
        </p:txBody>
      </p:sp>
      <p:sp>
        <p:nvSpPr>
          <p:cNvPr id="50" name="AutoShape 16"/>
          <p:cNvSpPr>
            <a:spLocks noChangeArrowheads="1"/>
          </p:cNvSpPr>
          <p:nvPr/>
        </p:nvSpPr>
        <p:spPr bwMode="auto">
          <a:xfrm>
            <a:off x="16168041" y="37380749"/>
            <a:ext cx="7599715" cy="914400"/>
          </a:xfrm>
          <a:prstGeom prst="roundRect">
            <a:avLst>
              <a:gd name="adj" fmla="val 50000"/>
            </a:avLst>
          </a:prstGeom>
          <a:solidFill>
            <a:srgbClr val="002060"/>
          </a:solidFill>
          <a:ln>
            <a:noFill/>
          </a:ln>
          <a:effectLst>
            <a:outerShdw blurRad="63500" sx="999" sy="999" algn="ctr" rotWithShape="0">
              <a:srgbClr val="787878">
                <a:alpha val="74998"/>
              </a:srgbClr>
            </a:outerShdw>
          </a:effectLst>
          <a:extLst>
            <a:ext uri="{91240B29-F687-4F45-9708-019B960494DF}">
              <a14:hiddenLine xmlns:a14="http://schemas.microsoft.com/office/drawing/2010/main" w="50800">
                <a:solidFill>
                  <a:srgbClr val="000000"/>
                </a:solidFill>
                <a:round/>
                <a:headEnd/>
                <a:tailEnd/>
              </a14:hiddenLine>
            </a:ext>
          </a:extLst>
        </p:spPr>
        <p:txBody>
          <a:bodyPr wrap="none" lIns="43748" tIns="21122" rIns="43748" bIns="21122" anchor="ctr"/>
          <a:lstStyle/>
          <a:p>
            <a:pPr algn="ctr" defTabSz="412750" eaLnBrk="0" hangingPunct="0">
              <a:defRPr/>
            </a:pPr>
            <a:r>
              <a:rPr lang="en-US" sz="4400" b="1" dirty="0">
                <a:solidFill>
                  <a:schemeClr val="bg1"/>
                </a:solidFill>
                <a:effectLst>
                  <a:outerShdw blurRad="38100" dist="38100" dir="2700000" algn="tl">
                    <a:srgbClr val="000000"/>
                  </a:outerShdw>
                </a:effectLst>
                <a:latin typeface="Verdana" pitchFamily="34" charset="0"/>
              </a:rPr>
              <a:t>	Authors</a:t>
            </a:r>
          </a:p>
        </p:txBody>
      </p:sp>
      <p:sp>
        <p:nvSpPr>
          <p:cNvPr id="51" name="TextBox 2"/>
          <p:cNvSpPr txBox="1">
            <a:spLocks noChangeArrowheads="1"/>
          </p:cNvSpPr>
          <p:nvPr/>
        </p:nvSpPr>
        <p:spPr bwMode="auto">
          <a:xfrm>
            <a:off x="16409865" y="38507723"/>
            <a:ext cx="7640147"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r>
              <a:rPr lang="en-US" altLang="zh-CN" baseline="30000" dirty="0" smtClean="0"/>
              <a:t>1</a:t>
            </a:r>
            <a:r>
              <a:rPr lang="en-US" altLang="zh-CN" dirty="0"/>
              <a:t> Key Laboratory of Lunar and Deep Space </a:t>
            </a:r>
            <a:r>
              <a:rPr lang="en-US" altLang="zh-CN" dirty="0" smtClean="0"/>
              <a:t>Exploration, National Astronomical Observatories, Chinese </a:t>
            </a:r>
            <a:r>
              <a:rPr lang="en-US" altLang="zh-CN" dirty="0"/>
              <a:t>Academy of </a:t>
            </a:r>
            <a:r>
              <a:rPr lang="en-US" altLang="zh-CN" dirty="0" smtClean="0"/>
              <a:t>Sciences, Beijing, China.  </a:t>
            </a:r>
            <a:r>
              <a:rPr lang="en-US" altLang="zh-CN" b="1" dirty="0" err="1" smtClean="0"/>
              <a:t>wangxing@nao.cas.cn</a:t>
            </a:r>
            <a:endParaRPr lang="en-US" altLang="zh-CN" b="1" dirty="0" smtClean="0"/>
          </a:p>
          <a:p>
            <a:pPr eaLnBrk="1" hangingPunct="1"/>
            <a:r>
              <a:rPr lang="en-US" altLang="zh-CN" baseline="30000" dirty="0" smtClean="0"/>
              <a:t>2</a:t>
            </a:r>
            <a:r>
              <a:rPr lang="en-US" altLang="zh-CN" dirty="0"/>
              <a:t> School of Astronomy and Space Science, University of Chinese Academy of </a:t>
            </a:r>
            <a:r>
              <a:rPr lang="en-US" altLang="zh-CN" dirty="0" smtClean="0"/>
              <a:t>Sciences. </a:t>
            </a:r>
          </a:p>
          <a:p>
            <a:pPr eaLnBrk="1" hangingPunct="1"/>
            <a:r>
              <a:rPr lang="en-US" altLang="zh-CN" baseline="30000" dirty="0" smtClean="0"/>
              <a:t>3</a:t>
            </a:r>
            <a:r>
              <a:rPr lang="en-US" altLang="zh-CN" dirty="0" smtClean="0"/>
              <a:t> </a:t>
            </a:r>
            <a:r>
              <a:rPr lang="en-US" altLang="zh-CN" dirty="0"/>
              <a:t>School of Atmospheric Sciences, Sun </a:t>
            </a:r>
            <a:r>
              <a:rPr lang="en-US" altLang="zh-CN" dirty="0" err="1" smtClean="0"/>
              <a:t>Yat-sen</a:t>
            </a:r>
            <a:r>
              <a:rPr lang="en-US" altLang="zh-CN" dirty="0" smtClean="0"/>
              <a:t> </a:t>
            </a:r>
            <a:r>
              <a:rPr lang="en-US" altLang="zh-CN" dirty="0"/>
              <a:t>University, Zhuhai, </a:t>
            </a:r>
            <a:r>
              <a:rPr lang="en-US" altLang="zh-CN" dirty="0" smtClean="0"/>
              <a:t>Guangdong, China.  </a:t>
            </a:r>
            <a:r>
              <a:rPr lang="en-US" altLang="zh-CN" b="1" dirty="0" err="1" smtClean="0"/>
              <a:t>cuij@nao.cas.cn</a:t>
            </a:r>
            <a:endParaRPr lang="en-US" altLang="zh-CN" b="1" dirty="0" smtClean="0"/>
          </a:p>
          <a:p>
            <a:pPr eaLnBrk="1" hangingPunct="1"/>
            <a:r>
              <a:rPr lang="en-US" altLang="zh-CN" baseline="30000" dirty="0"/>
              <a:t>4 </a:t>
            </a:r>
            <a:r>
              <a:rPr lang="en-US" altLang="zh-CN" dirty="0"/>
              <a:t>Lunar and Planetary Science Laboratory, Macau University of Science and Technology, Macau, People’s Republic of </a:t>
            </a:r>
            <a:r>
              <a:rPr lang="en-US" altLang="zh-CN" dirty="0" smtClean="0"/>
              <a:t>China.</a:t>
            </a:r>
          </a:p>
          <a:p>
            <a:pPr eaLnBrk="1" hangingPunct="1"/>
            <a:r>
              <a:rPr lang="en-US" altLang="zh-CN" baseline="30000" dirty="0"/>
              <a:t>5 </a:t>
            </a:r>
            <a:r>
              <a:rPr lang="en-US" altLang="zh-CN" dirty="0"/>
              <a:t>Aeolis Research, Pasadena, CA 91107,USA</a:t>
            </a:r>
            <a:r>
              <a:rPr lang="en-US" altLang="zh-CN" dirty="0" smtClean="0"/>
              <a:t>.</a:t>
            </a:r>
          </a:p>
        </p:txBody>
      </p:sp>
      <p:sp>
        <p:nvSpPr>
          <p:cNvPr id="52" name="AutoShape 17"/>
          <p:cNvSpPr>
            <a:spLocks noChangeArrowheads="1"/>
          </p:cNvSpPr>
          <p:nvPr/>
        </p:nvSpPr>
        <p:spPr bwMode="auto">
          <a:xfrm>
            <a:off x="24066710" y="37380749"/>
            <a:ext cx="7244831" cy="914400"/>
          </a:xfrm>
          <a:prstGeom prst="roundRect">
            <a:avLst>
              <a:gd name="adj" fmla="val 50000"/>
            </a:avLst>
          </a:prstGeom>
          <a:solidFill>
            <a:srgbClr val="002060"/>
          </a:solidFill>
          <a:ln>
            <a:noFill/>
          </a:ln>
          <a:effectLst>
            <a:outerShdw blurRad="63500" sx="999" sy="999" algn="ctr" rotWithShape="0">
              <a:srgbClr val="787878">
                <a:alpha val="74998"/>
              </a:srgbClr>
            </a:outerShdw>
          </a:effectLst>
          <a:extLst>
            <a:ext uri="{91240B29-F687-4F45-9708-019B960494DF}">
              <a14:hiddenLine xmlns:a14="http://schemas.microsoft.com/office/drawing/2010/main" w="50800">
                <a:solidFill>
                  <a:srgbClr val="000000"/>
                </a:solidFill>
                <a:round/>
                <a:headEnd/>
                <a:tailEnd/>
              </a14:hiddenLine>
            </a:ext>
          </a:extLst>
        </p:spPr>
        <p:txBody>
          <a:bodyPr wrap="none" lIns="43748" tIns="21122" rIns="43748" bIns="21122" anchor="ctr"/>
          <a:lstStyle/>
          <a:p>
            <a:pPr algn="ctr" defTabSz="412750" eaLnBrk="0" hangingPunct="0">
              <a:defRPr/>
            </a:pPr>
            <a:r>
              <a:rPr lang="en-US" sz="4400" b="1" dirty="0">
                <a:solidFill>
                  <a:schemeClr val="bg1"/>
                </a:solidFill>
                <a:effectLst>
                  <a:outerShdw blurRad="38100" dist="38100" dir="2700000" algn="tl">
                    <a:srgbClr val="000000"/>
                  </a:outerShdw>
                </a:effectLst>
                <a:latin typeface="Verdana" pitchFamily="34" charset="0"/>
              </a:rPr>
              <a:t>	 References</a:t>
            </a:r>
          </a:p>
        </p:txBody>
      </p:sp>
      <p:sp>
        <p:nvSpPr>
          <p:cNvPr id="53" name="TextBox 196"/>
          <p:cNvSpPr txBox="1">
            <a:spLocks noChangeArrowheads="1"/>
          </p:cNvSpPr>
          <p:nvPr/>
        </p:nvSpPr>
        <p:spPr bwMode="auto">
          <a:xfrm>
            <a:off x="24141498" y="38507723"/>
            <a:ext cx="6989599"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charset="0"/>
              </a:defRPr>
            </a:lvl1pPr>
            <a:lvl2pPr marL="742950" indent="-285750" eaLnBrk="0" hangingPunct="0">
              <a:defRPr sz="2400">
                <a:solidFill>
                  <a:schemeClr val="tx1"/>
                </a:solidFill>
                <a:latin typeface="Times New Roman" charset="0"/>
              </a:defRPr>
            </a:lvl2pPr>
            <a:lvl3pPr marL="1143000" indent="-228600" eaLnBrk="0" hangingPunct="0">
              <a:defRPr sz="2400">
                <a:solidFill>
                  <a:schemeClr val="tx1"/>
                </a:solidFill>
                <a:latin typeface="Times New Roman" charset="0"/>
              </a:defRPr>
            </a:lvl3pPr>
            <a:lvl4pPr marL="1600200" indent="-228600" eaLnBrk="0" hangingPunct="0">
              <a:defRPr sz="2400">
                <a:solidFill>
                  <a:schemeClr val="tx1"/>
                </a:solidFill>
                <a:latin typeface="Times New Roman" charset="0"/>
              </a:defRPr>
            </a:lvl4pPr>
            <a:lvl5pPr marL="2057400" indent="-228600" eaLnBrk="0" hangingPunct="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it-IT" altLang="zh-CN" dirty="0" smtClean="0"/>
              <a:t>1. Cui</a:t>
            </a:r>
            <a:r>
              <a:rPr lang="it-IT" altLang="zh-CN" dirty="0"/>
              <a:t>, </a:t>
            </a:r>
            <a:r>
              <a:rPr lang="it-IT" altLang="zh-CN" dirty="0" err="1"/>
              <a:t>J</a:t>
            </a:r>
            <a:r>
              <a:rPr lang="it-IT" altLang="zh-CN" dirty="0"/>
              <a:t>., </a:t>
            </a:r>
            <a:r>
              <a:rPr lang="it-IT" altLang="zh-CN" dirty="0" err="1"/>
              <a:t>Lian</a:t>
            </a:r>
            <a:r>
              <a:rPr lang="it-IT" altLang="zh-CN" dirty="0"/>
              <a:t>, Y., &amp; </a:t>
            </a:r>
            <a:r>
              <a:rPr lang="it-IT" altLang="zh-CN" dirty="0" err="1"/>
              <a:t>Müller-Wodarg</a:t>
            </a:r>
            <a:r>
              <a:rPr lang="it-IT" altLang="zh-CN" dirty="0"/>
              <a:t>, I. C. </a:t>
            </a:r>
            <a:r>
              <a:rPr lang="it-IT" altLang="zh-CN" dirty="0" err="1"/>
              <a:t>F</a:t>
            </a:r>
            <a:r>
              <a:rPr lang="it-IT" altLang="zh-CN" dirty="0"/>
              <a:t>. 2013, </a:t>
            </a:r>
            <a:r>
              <a:rPr lang="it-IT" altLang="zh-CN" dirty="0" err="1"/>
              <a:t>Geophys</a:t>
            </a:r>
            <a:r>
              <a:rPr lang="it-IT" altLang="zh-CN" dirty="0"/>
              <a:t>. Res. </a:t>
            </a:r>
            <a:r>
              <a:rPr lang="it-IT" altLang="zh-CN" dirty="0" err="1"/>
              <a:t>Lett</a:t>
            </a:r>
            <a:r>
              <a:rPr lang="it-IT" altLang="zh-CN" dirty="0"/>
              <a:t>., 40, 43 </a:t>
            </a:r>
          </a:p>
          <a:p>
            <a:pPr eaLnBrk="1" hangingPunct="1"/>
            <a:r>
              <a:rPr lang="it-IT" altLang="zh-CN" dirty="0" smtClean="0"/>
              <a:t>2. Cui</a:t>
            </a:r>
            <a:r>
              <a:rPr lang="it-IT" altLang="zh-CN" dirty="0"/>
              <a:t>, </a:t>
            </a:r>
            <a:r>
              <a:rPr lang="it-IT" altLang="zh-CN" dirty="0" err="1"/>
              <a:t>J</a:t>
            </a:r>
            <a:r>
              <a:rPr lang="it-IT" altLang="zh-CN" dirty="0"/>
              <a:t>., </a:t>
            </a:r>
            <a:r>
              <a:rPr lang="it-IT" altLang="zh-CN" dirty="0" err="1"/>
              <a:t>Yelle</a:t>
            </a:r>
            <a:r>
              <a:rPr lang="it-IT" altLang="zh-CN" dirty="0"/>
              <a:t>, </a:t>
            </a:r>
            <a:r>
              <a:rPr lang="it-IT" altLang="zh-CN" dirty="0" err="1"/>
              <a:t>R</a:t>
            </a:r>
            <a:r>
              <a:rPr lang="it-IT" altLang="zh-CN" dirty="0"/>
              <a:t>. V., Li, T., </a:t>
            </a:r>
            <a:r>
              <a:rPr lang="it-IT" altLang="zh-CN" dirty="0" err="1"/>
              <a:t>Snowden</a:t>
            </a:r>
            <a:r>
              <a:rPr lang="it-IT" altLang="zh-CN" dirty="0"/>
              <a:t>, D. S., &amp; </a:t>
            </a:r>
            <a:r>
              <a:rPr lang="it-IT" altLang="zh-CN" dirty="0" err="1"/>
              <a:t>Müeller-Wodarg</a:t>
            </a:r>
            <a:r>
              <a:rPr lang="it-IT" altLang="zh-CN" dirty="0"/>
              <a:t>, I. C. </a:t>
            </a:r>
            <a:r>
              <a:rPr lang="it-IT" altLang="zh-CN" dirty="0" err="1"/>
              <a:t>F</a:t>
            </a:r>
            <a:r>
              <a:rPr lang="it-IT" altLang="zh-CN" dirty="0"/>
              <a:t>. 2013, </a:t>
            </a:r>
            <a:r>
              <a:rPr lang="it-IT" altLang="zh-CN" dirty="0" err="1"/>
              <a:t>European</a:t>
            </a:r>
            <a:r>
              <a:rPr lang="it-IT" altLang="zh-CN" dirty="0"/>
              <a:t> </a:t>
            </a:r>
            <a:r>
              <a:rPr lang="it-IT" altLang="zh-CN" dirty="0" smtClean="0"/>
              <a:t>  </a:t>
            </a:r>
            <a:r>
              <a:rPr lang="it-IT" altLang="zh-CN" dirty="0" err="1" smtClean="0"/>
              <a:t>Planetary</a:t>
            </a:r>
            <a:r>
              <a:rPr lang="it-IT" altLang="zh-CN" dirty="0" smtClean="0"/>
              <a:t> </a:t>
            </a:r>
            <a:r>
              <a:rPr lang="it-IT" altLang="zh-CN" dirty="0"/>
              <a:t>Science </a:t>
            </a:r>
            <a:r>
              <a:rPr lang="it-IT" altLang="zh-CN" dirty="0" err="1"/>
              <a:t>Congress</a:t>
            </a:r>
            <a:r>
              <a:rPr lang="it-IT" altLang="zh-CN" dirty="0"/>
              <a:t>, 8, EPSC2013-593 </a:t>
            </a:r>
          </a:p>
          <a:p>
            <a:pPr eaLnBrk="1" hangingPunct="1"/>
            <a:r>
              <a:rPr lang="it-IT" altLang="zh-CN" dirty="0" smtClean="0"/>
              <a:t>3. </a:t>
            </a:r>
            <a:r>
              <a:rPr lang="it-IT" altLang="zh-CN" dirty="0" err="1" smtClean="0"/>
              <a:t>Matcheva</a:t>
            </a:r>
            <a:r>
              <a:rPr lang="it-IT" altLang="zh-CN" dirty="0"/>
              <a:t>, K. I., &amp; </a:t>
            </a:r>
            <a:r>
              <a:rPr lang="it-IT" altLang="zh-CN" dirty="0" err="1"/>
              <a:t>Strobel</a:t>
            </a:r>
            <a:r>
              <a:rPr lang="it-IT" altLang="zh-CN" dirty="0"/>
              <a:t>, D. </a:t>
            </a:r>
            <a:r>
              <a:rPr lang="it-IT" altLang="zh-CN" dirty="0" err="1"/>
              <a:t>F</a:t>
            </a:r>
            <a:r>
              <a:rPr lang="it-IT" altLang="zh-CN" dirty="0"/>
              <a:t>. 1999, </a:t>
            </a:r>
            <a:r>
              <a:rPr lang="it-IT" altLang="zh-CN" dirty="0" err="1"/>
              <a:t>Icarus</a:t>
            </a:r>
            <a:r>
              <a:rPr lang="it-IT" altLang="zh-CN" dirty="0"/>
              <a:t>, 140, 328 </a:t>
            </a:r>
          </a:p>
          <a:p>
            <a:r>
              <a:rPr lang="en-US" altLang="zh-CN" dirty="0" smtClean="0"/>
              <a:t>4. Young</a:t>
            </a:r>
            <a:r>
              <a:rPr lang="en-US" altLang="zh-CN" dirty="0"/>
              <a:t>, L. A., </a:t>
            </a:r>
            <a:r>
              <a:rPr lang="en-US" altLang="zh-CN" dirty="0" err="1"/>
              <a:t>Yelle</a:t>
            </a:r>
            <a:r>
              <a:rPr lang="en-US" altLang="zh-CN" dirty="0"/>
              <a:t>, R. V., Young, R., </a:t>
            </a:r>
            <a:r>
              <a:rPr lang="en-US" altLang="zh-CN" dirty="0" err="1"/>
              <a:t>Seiff</a:t>
            </a:r>
            <a:r>
              <a:rPr lang="en-US" altLang="zh-CN" dirty="0"/>
              <a:t>, A., &amp; Kirk, D. B. 1997, </a:t>
            </a:r>
            <a:r>
              <a:rPr lang="en-US" altLang="zh-CN" dirty="0" smtClean="0"/>
              <a:t>Science</a:t>
            </a:r>
            <a:r>
              <a:rPr lang="en-US" altLang="zh-CN" dirty="0"/>
              <a:t>, 276, 108 </a:t>
            </a:r>
          </a:p>
          <a:p>
            <a:pPr eaLnBrk="1" hangingPunct="1"/>
            <a:endParaRPr lang="en-US" altLang="zh-CN" dirty="0"/>
          </a:p>
          <a:p>
            <a:pPr eaLnBrk="1" hangingPunct="1"/>
            <a:endParaRPr lang="en-US" altLang="zh-CN" dirty="0"/>
          </a:p>
        </p:txBody>
      </p:sp>
    </p:spTree>
    <p:extLst>
      <p:ext uri="{BB962C8B-B14F-4D97-AF65-F5344CB8AC3E}">
        <p14:creationId xmlns:p14="http://schemas.microsoft.com/office/powerpoint/2010/main" val="696498294"/>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115</TotalTime>
  <Words>1801</Words>
  <Application>Microsoft Macintosh PowerPoint</Application>
  <PresentationFormat>自定义</PresentationFormat>
  <Paragraphs>198</Paragraphs>
  <Slides>1</Slides>
  <Notes>0</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1</vt:i4>
      </vt:variant>
    </vt:vector>
  </HeadingPairs>
  <TitlesOfParts>
    <vt:vector size="12" baseType="lpstr">
      <vt:lpstr>Calibri</vt:lpstr>
      <vt:lpstr>Calibri Light</vt:lpstr>
      <vt:lpstr>Cambria Math</vt:lpstr>
      <vt:lpstr>Mangal</vt:lpstr>
      <vt:lpstr>Times New Roman</vt:lpstr>
      <vt:lpstr>Verdana</vt:lpstr>
      <vt:lpstr>Wingdings</vt:lpstr>
      <vt:lpstr>宋体</vt:lpstr>
      <vt:lpstr>Arial</vt:lpstr>
      <vt:lpstr>Office 主题</vt:lpstr>
      <vt:lpstr>文档</vt:lpstr>
      <vt:lpstr>PowerPoint 演示文稿</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Microsoft Office 用户</cp:lastModifiedBy>
  <cp:revision>17</cp:revision>
  <cp:lastPrinted>2018-10-16T13:24:26Z</cp:lastPrinted>
  <dcterms:created xsi:type="dcterms:W3CDTF">2018-10-16T11:22:11Z</dcterms:created>
  <dcterms:modified xsi:type="dcterms:W3CDTF">2018-10-16T13:26:48Z</dcterms:modified>
</cp:coreProperties>
</file>

<file path=docProps/thumbnail.jpeg>
</file>